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6"/>
  </p:notesMasterIdLst>
  <p:sldIdLst>
    <p:sldId id="374" r:id="rId3"/>
    <p:sldId id="452" r:id="rId4"/>
    <p:sldId id="453" r:id="rId5"/>
    <p:sldId id="463" r:id="rId6"/>
    <p:sldId id="451" r:id="rId7"/>
    <p:sldId id="455" r:id="rId8"/>
    <p:sldId id="456" r:id="rId9"/>
    <p:sldId id="458" r:id="rId10"/>
    <p:sldId id="460" r:id="rId11"/>
    <p:sldId id="461" r:id="rId12"/>
    <p:sldId id="488" r:id="rId13"/>
    <p:sldId id="387" r:id="rId14"/>
    <p:sldId id="401" r:id="rId15"/>
    <p:sldId id="434" r:id="rId16"/>
    <p:sldId id="435" r:id="rId17"/>
    <p:sldId id="430" r:id="rId18"/>
    <p:sldId id="390" r:id="rId19"/>
    <p:sldId id="404" r:id="rId20"/>
    <p:sldId id="436" r:id="rId21"/>
    <p:sldId id="437" r:id="rId22"/>
    <p:sldId id="431" r:id="rId23"/>
    <p:sldId id="392" r:id="rId24"/>
    <p:sldId id="406" r:id="rId25"/>
    <p:sldId id="440" r:id="rId26"/>
    <p:sldId id="438" r:id="rId27"/>
    <p:sldId id="432" r:id="rId28"/>
    <p:sldId id="485" r:id="rId29"/>
    <p:sldId id="487" r:id="rId30"/>
    <p:sldId id="506" r:id="rId31"/>
    <p:sldId id="507" r:id="rId32"/>
    <p:sldId id="510" r:id="rId33"/>
    <p:sldId id="511" r:id="rId34"/>
    <p:sldId id="512" r:id="rId35"/>
    <p:sldId id="513" r:id="rId36"/>
    <p:sldId id="514" r:id="rId37"/>
    <p:sldId id="515" r:id="rId38"/>
    <p:sldId id="516" r:id="rId39"/>
    <p:sldId id="519" r:id="rId40"/>
    <p:sldId id="520" r:id="rId41"/>
    <p:sldId id="521" r:id="rId42"/>
    <p:sldId id="522" r:id="rId43"/>
    <p:sldId id="525" r:id="rId44"/>
    <p:sldId id="523" r:id="rId45"/>
    <p:sldId id="524" r:id="rId46"/>
    <p:sldId id="526" r:id="rId47"/>
    <p:sldId id="532" r:id="rId48"/>
    <p:sldId id="531" r:id="rId49"/>
    <p:sldId id="534" r:id="rId50"/>
    <p:sldId id="535" r:id="rId51"/>
    <p:sldId id="536" r:id="rId52"/>
    <p:sldId id="537" r:id="rId53"/>
    <p:sldId id="540" r:id="rId54"/>
    <p:sldId id="539" r:id="rId55"/>
    <p:sldId id="538" r:id="rId56"/>
    <p:sldId id="541" r:id="rId57"/>
    <p:sldId id="544" r:id="rId58"/>
    <p:sldId id="545" r:id="rId59"/>
    <p:sldId id="546" r:id="rId60"/>
    <p:sldId id="548" r:id="rId61"/>
    <p:sldId id="549" r:id="rId62"/>
    <p:sldId id="550" r:id="rId63"/>
    <p:sldId id="551" r:id="rId64"/>
    <p:sldId id="552" r:id="rId65"/>
    <p:sldId id="553" r:id="rId66"/>
    <p:sldId id="554" r:id="rId67"/>
    <p:sldId id="555" r:id="rId68"/>
    <p:sldId id="556" r:id="rId69"/>
    <p:sldId id="557" r:id="rId70"/>
    <p:sldId id="558" r:id="rId71"/>
    <p:sldId id="559" r:id="rId72"/>
    <p:sldId id="560" r:id="rId73"/>
    <p:sldId id="583" r:id="rId74"/>
    <p:sldId id="575" r:id="rId75"/>
    <p:sldId id="576" r:id="rId76"/>
    <p:sldId id="577" r:id="rId77"/>
    <p:sldId id="578" r:id="rId78"/>
    <p:sldId id="579" r:id="rId79"/>
    <p:sldId id="580" r:id="rId80"/>
    <p:sldId id="581" r:id="rId81"/>
    <p:sldId id="574" r:id="rId82"/>
    <p:sldId id="564" r:id="rId83"/>
    <p:sldId id="565" r:id="rId84"/>
    <p:sldId id="566" r:id="rId85"/>
    <p:sldId id="567" r:id="rId86"/>
    <p:sldId id="568" r:id="rId87"/>
    <p:sldId id="569" r:id="rId88"/>
    <p:sldId id="570" r:id="rId89"/>
    <p:sldId id="571" r:id="rId90"/>
    <p:sldId id="572" r:id="rId91"/>
    <p:sldId id="573" r:id="rId92"/>
    <p:sldId id="563" r:id="rId93"/>
    <p:sldId id="561" r:id="rId94"/>
    <p:sldId id="562" r:id="rId95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>
      <p:cViewPr varScale="1">
        <p:scale>
          <a:sx n="120" d="100"/>
          <a:sy n="120" d="100"/>
        </p:scale>
        <p:origin x="200" y="552"/>
      </p:cViewPr>
      <p:guideLst>
        <p:guide orient="horz" pos="1620"/>
        <p:guide pos="2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notesMaster" Target="notesMasters/notesMaster1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6967E-542D-46BB-99C2-28920E9141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37628-B820-42EF-A241-CE9D2C9CD08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172" y="205067"/>
            <a:ext cx="8229090" cy="858473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172" y="1203299"/>
            <a:ext cx="8229090" cy="2982941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wmf"/><Relationship Id="rId1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8.png"/><Relationship Id="rId3" Type="http://schemas.openxmlformats.org/officeDocument/2006/relationships/image" Target="../media/image117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0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4.wmf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6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25.wmf"/><Relationship Id="rId1" Type="http://schemas.openxmlformats.org/officeDocument/2006/relationships/oleObject" Target="../embeddings/oleObject4.bin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wmf"/><Relationship Id="rId1" Type="http://schemas.openxmlformats.org/officeDocument/2006/relationships/oleObject" Target="../embeddings/oleObject6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8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3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62.wmf"/><Relationship Id="rId1" Type="http://schemas.openxmlformats.org/officeDocument/2006/relationships/oleObject" Target="../embeddings/oleObject7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106680" y="-22860"/>
            <a:ext cx="8930640" cy="119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CG-Project_</a:t>
            </a:r>
            <a:r>
              <a:rPr lang="zh-TW" altLang="en-US" sz="3200" b="1" dirty="0"/>
              <a:t> </a:t>
            </a:r>
            <a:r>
              <a:rPr lang="en-US" altLang="zh-TW" sz="3200" b="1" dirty="0"/>
              <a:t>CG-Subjective-Cognitive-Decline-Brain</a:t>
            </a:r>
            <a:endParaRPr lang="zh-TW" altLang="en-US" sz="3200" dirty="0"/>
          </a:p>
          <a:p>
            <a:endParaRPr lang="en-US" altLang="zh-TW" sz="4000" dirty="0"/>
          </a:p>
        </p:txBody>
      </p:sp>
      <p:sp>
        <p:nvSpPr>
          <p:cNvPr id="2" name="矩形 1"/>
          <p:cNvSpPr/>
          <p:nvPr/>
        </p:nvSpPr>
        <p:spPr>
          <a:xfrm>
            <a:off x="405765" y="522605"/>
            <a:ext cx="165671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804545" y="585470"/>
            <a:ext cx="858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/>
              <a:t>Data</a:t>
            </a:r>
            <a:endParaRPr lang="en-US" altLang="zh-TW" sz="2800"/>
          </a:p>
        </p:txBody>
      </p:sp>
      <p:sp>
        <p:nvSpPr>
          <p:cNvPr id="4" name="矩形 3"/>
          <p:cNvSpPr/>
          <p:nvPr/>
        </p:nvSpPr>
        <p:spPr>
          <a:xfrm>
            <a:off x="239395" y="1423670"/>
            <a:ext cx="198945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40030" y="1548130"/>
            <a:ext cx="2120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Feature_selection</a:t>
            </a:r>
            <a:endParaRPr lang="en-US" altLang="zh-TW" sz="2000"/>
          </a:p>
        </p:txBody>
      </p:sp>
      <p:sp>
        <p:nvSpPr>
          <p:cNvPr id="6" name="矩形 5"/>
          <p:cNvSpPr/>
          <p:nvPr/>
        </p:nvSpPr>
        <p:spPr>
          <a:xfrm>
            <a:off x="231775" y="2328545"/>
            <a:ext cx="198945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57530" y="2453005"/>
            <a:ext cx="1351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ym typeface="+mn-ea"/>
              </a:rPr>
              <a:t>Regression</a:t>
            </a:r>
            <a:endParaRPr lang="en-US" altLang="zh-TW" sz="2000"/>
          </a:p>
        </p:txBody>
      </p:sp>
      <p:sp>
        <p:nvSpPr>
          <p:cNvPr id="8" name="矩形 7"/>
          <p:cNvSpPr/>
          <p:nvPr/>
        </p:nvSpPr>
        <p:spPr>
          <a:xfrm>
            <a:off x="2322195" y="574040"/>
            <a:ext cx="6659245" cy="3660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data: ALFF</a:t>
            </a:r>
            <a:r>
              <a:rPr lang="zh-TW" altLang="en-US" dirty="0"/>
              <a:t>、</a:t>
            </a:r>
            <a:r>
              <a:rPr lang="en-US" altLang="zh-TW" dirty="0"/>
              <a:t>FC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Label(scores) : MOCA</a:t>
            </a:r>
            <a:r>
              <a:rPr lang="zh-TW" altLang="en-US" dirty="0"/>
              <a:t>、</a:t>
            </a:r>
            <a:r>
              <a:rPr lang="en-US" altLang="zh-TW" dirty="0"/>
              <a:t>AD8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Using R-boruta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Regression: </a:t>
            </a:r>
            <a:endParaRPr lang="en-US" altLang="zh-TW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models: XGB</a:t>
            </a:r>
            <a:r>
              <a:rPr lang="zh-TW" altLang="en-US" dirty="0">
                <a:sym typeface="+mn-ea"/>
              </a:rPr>
              <a:t>、</a:t>
            </a:r>
            <a:r>
              <a:rPr lang="en-US" altLang="zh-TW" dirty="0">
                <a:sym typeface="+mn-ea"/>
              </a:rPr>
              <a:t>LGBM</a:t>
            </a:r>
            <a:r>
              <a:rPr lang="zh-TW" altLang="en-US" dirty="0">
                <a:sym typeface="+mn-ea"/>
              </a:rPr>
              <a:t>、</a:t>
            </a:r>
            <a:r>
              <a:rPr lang="en-US" altLang="zh-TW" dirty="0">
                <a:sym typeface="+mn-ea"/>
              </a:rPr>
              <a:t>MLPR</a:t>
            </a:r>
            <a:endParaRPr lang="en-US" altLang="zh-TW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Data : R-boruta feature selection results</a:t>
            </a:r>
            <a:endParaRPr lang="en-US" altLang="zh-TW" dirty="0"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ALFF(var</a:t>
            </a:r>
            <a:r>
              <a:rPr lang="zh-TW" altLang="en-US" dirty="0">
                <a:sym typeface="+mn-ea"/>
              </a:rPr>
              <a:t>、</a:t>
            </a:r>
            <a:r>
              <a:rPr lang="en-US" altLang="zh-TW" dirty="0">
                <a:sym typeface="+mn-ea"/>
              </a:rPr>
              <a:t>mean</a:t>
            </a:r>
            <a:r>
              <a:rPr lang="zh-TW" altLang="en-US" dirty="0">
                <a:sym typeface="+mn-ea"/>
              </a:rPr>
              <a:t>、 </a:t>
            </a:r>
            <a:r>
              <a:rPr lang="en-US" altLang="zh-TW" dirty="0">
                <a:sym typeface="+mn-ea"/>
              </a:rPr>
              <a:t>var + mean)</a:t>
            </a:r>
            <a:endParaRPr lang="en-US" altLang="zh-TW" dirty="0"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FC    (var</a:t>
            </a:r>
            <a:r>
              <a:rPr lang="zh-TW" altLang="en-US" dirty="0">
                <a:sym typeface="+mn-ea"/>
              </a:rPr>
              <a:t>、</a:t>
            </a:r>
            <a:r>
              <a:rPr lang="en-US" altLang="zh-TW" dirty="0">
                <a:sym typeface="+mn-ea"/>
              </a:rPr>
              <a:t>mean</a:t>
            </a:r>
            <a:r>
              <a:rPr lang="zh-TW" altLang="en-US" dirty="0">
                <a:sym typeface="+mn-ea"/>
              </a:rPr>
              <a:t>、 </a:t>
            </a:r>
            <a:r>
              <a:rPr lang="en-US" altLang="zh-TW" dirty="0">
                <a:sym typeface="+mn-ea"/>
              </a:rPr>
              <a:t>var + mean)</a:t>
            </a:r>
            <a:endParaRPr lang="en-US" altLang="zh-TW"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/>
              <a:t>from XGB</a:t>
            </a:r>
            <a:r>
              <a:rPr lang="zh-TW" altLang="en-US"/>
              <a:t>、</a:t>
            </a:r>
            <a:r>
              <a:rPr lang="en-US" altLang="zh-TW"/>
              <a:t>LGBM</a:t>
            </a:r>
            <a:r>
              <a:rPr lang="zh-TW" altLang="en-US"/>
              <a:t>、</a:t>
            </a:r>
            <a:r>
              <a:rPr lang="en-US" altLang="zh-TW"/>
              <a:t>MPLR</a:t>
            </a:r>
            <a:endParaRPr lang="en-US" altLang="zh-TW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10" name="向下箭號 9"/>
          <p:cNvSpPr/>
          <p:nvPr/>
        </p:nvSpPr>
        <p:spPr>
          <a:xfrm>
            <a:off x="1154430" y="1224915"/>
            <a:ext cx="143510" cy="14414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>
            <a:off x="1154430" y="2127885"/>
            <a:ext cx="143510" cy="14414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38760" y="4342130"/>
            <a:ext cx="1989455" cy="64770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60095" y="4466590"/>
            <a:ext cx="94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ym typeface="+mn-ea"/>
              </a:rPr>
              <a:t>Cluster</a:t>
            </a:r>
            <a:endParaRPr lang="en-US" altLang="zh-TW" sz="2000"/>
          </a:p>
        </p:txBody>
      </p:sp>
      <p:sp>
        <p:nvSpPr>
          <p:cNvPr id="12" name="矩形 11"/>
          <p:cNvSpPr/>
          <p:nvPr/>
        </p:nvSpPr>
        <p:spPr>
          <a:xfrm>
            <a:off x="240030" y="3372485"/>
            <a:ext cx="1989455" cy="6477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05765" y="3527425"/>
            <a:ext cx="1645920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/>
              <a:t>SHAP_summary</a:t>
            </a:r>
            <a:endParaRPr lang="en-US" altLang="zh-TW" sz="1600"/>
          </a:p>
        </p:txBody>
      </p:sp>
      <p:sp>
        <p:nvSpPr>
          <p:cNvPr id="14" name="向下箭號 13"/>
          <p:cNvSpPr/>
          <p:nvPr/>
        </p:nvSpPr>
        <p:spPr>
          <a:xfrm>
            <a:off x="1153795" y="3075305"/>
            <a:ext cx="143510" cy="14414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1153795" y="4093845"/>
            <a:ext cx="143510" cy="14414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491744" y="286779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Goal:</a:t>
            </a:r>
            <a:r>
              <a:rPr kumimoji="1" lang="zh-TW" altLang="en-US" dirty="0"/>
              <a:t> </a:t>
            </a:r>
            <a:r>
              <a:rPr kumimoji="1" lang="en-US" altLang="zh-TW" dirty="0"/>
              <a:t>MAPE</a:t>
            </a:r>
            <a:r>
              <a:rPr kumimoji="1" lang="zh-TW" altLang="en-US" dirty="0"/>
              <a:t> </a:t>
            </a:r>
            <a:r>
              <a:rPr kumimoji="1" lang="en-US" altLang="zh-TW" dirty="0"/>
              <a:t>&lt;</a:t>
            </a:r>
            <a:r>
              <a:rPr kumimoji="1" lang="zh-TW" altLang="en-US" dirty="0"/>
              <a:t> </a:t>
            </a:r>
            <a:r>
              <a:rPr kumimoji="1" lang="en-US" altLang="zh-TW" dirty="0"/>
              <a:t>10%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961815"/>
            <a:ext cx="7870556" cy="108598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9552" y="568115"/>
            <a:ext cx="3098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FC_mean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63372"/>
            <a:ext cx="7957548" cy="109802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39552" y="2047796"/>
            <a:ext cx="2860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FC_var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813562"/>
            <a:ext cx="7957547" cy="107973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9552" y="3447609"/>
            <a:ext cx="36137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FC_mean</a:t>
            </a:r>
            <a:r>
              <a:rPr lang="en-US" altLang="zh-TW" b="1" dirty="0">
                <a:solidFill>
                  <a:srgbClr val="FF0000"/>
                </a:solidFill>
              </a:rPr>
              <a:t> + var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3" name="框架 2"/>
          <p:cNvSpPr/>
          <p:nvPr/>
        </p:nvSpPr>
        <p:spPr>
          <a:xfrm>
            <a:off x="6752590" y="843280"/>
            <a:ext cx="1744345" cy="4083685"/>
          </a:xfrm>
          <a:prstGeom prst="frame">
            <a:avLst>
              <a:gd name="adj1" fmla="val 3137"/>
            </a:avLst>
          </a:prstGeom>
          <a:solidFill>
            <a:schemeClr val="bg1">
              <a:lumMod val="8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kumimoji="1" lang="en-US" altLang="zh-TW" sz="1600" b="1" dirty="0">
                <a:sym typeface="+mn-ea"/>
              </a:rPr>
              <a:t>Model</a:t>
            </a:r>
            <a:r>
              <a:rPr kumimoji="1" lang="zh-TW" altLang="en-US" sz="1600" b="1" dirty="0">
                <a:sym typeface="+mn-ea"/>
              </a:rPr>
              <a:t> </a:t>
            </a:r>
            <a:r>
              <a:rPr kumimoji="1" lang="en-US" altLang="zh-TW" sz="1600" b="1" dirty="0">
                <a:sym typeface="+mn-ea"/>
              </a:rPr>
              <a:t>performance:</a:t>
            </a:r>
            <a:r>
              <a:rPr kumimoji="1" lang="zh-TW" altLang="en-US" sz="1600" b="1" dirty="0">
                <a:sym typeface="+mn-ea"/>
              </a:rPr>
              <a:t> </a:t>
            </a:r>
            <a:r>
              <a:rPr kumimoji="1" lang="en-US" altLang="zh-TW" sz="1600" b="1" dirty="0">
                <a:sym typeface="+mn-ea"/>
              </a:rPr>
              <a:t>FC</a:t>
            </a:r>
            <a:endParaRPr kumimoji="1" lang="zh-TW" altLang="en-US" sz="1600" b="1" dirty="0"/>
          </a:p>
          <a:p>
            <a:pPr algn="l"/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kumimoji="1" lang="en-US" altLang="zh-TW" sz="1600" b="1" dirty="0">
                <a:sym typeface="+mn-ea"/>
              </a:rPr>
              <a:t>Model</a:t>
            </a:r>
            <a:r>
              <a:rPr kumimoji="1" lang="zh-TW" altLang="en-US" sz="1600" b="1" dirty="0">
                <a:sym typeface="+mn-ea"/>
              </a:rPr>
              <a:t> </a:t>
            </a:r>
            <a:r>
              <a:rPr kumimoji="1" lang="en-US" altLang="zh-TW" sz="1600" b="1" dirty="0">
                <a:sym typeface="+mn-ea"/>
              </a:rPr>
              <a:t>performance</a:t>
            </a:r>
            <a:endParaRPr lang="en-US" sz="1600" b="0" strike="noStrike" spc="-1" dirty="0">
              <a:latin typeface="Arial" panose="020B0604020202020204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896620"/>
            <a:ext cx="7982585" cy="55943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47015" y="2033905"/>
            <a:ext cx="8214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/>
              <a:t>5</a:t>
            </a:r>
            <a:r>
              <a:rPr lang="zh-TW" altLang="en-US"/>
              <a:t>次</a:t>
            </a:r>
            <a:r>
              <a:rPr lang="en-US" altLang="zh-TW"/>
              <a:t>cross_validate</a:t>
            </a:r>
            <a:r>
              <a:rPr lang="zh-TW" altLang="en-US"/>
              <a:t>的</a:t>
            </a:r>
            <a:r>
              <a:rPr lang="zh-TW" altLang="en-US">
                <a:solidFill>
                  <a:srgbClr val="FF0000"/>
                </a:solidFill>
              </a:rPr>
              <a:t>最小值 </a:t>
            </a:r>
            <a:r>
              <a:rPr lang="en-US" altLang="zh-TW"/>
              <a:t>- 5</a:t>
            </a:r>
            <a:r>
              <a:rPr lang="zh-TW" altLang="en-US">
                <a:sym typeface="+mn-ea"/>
              </a:rPr>
              <a:t>次</a:t>
            </a:r>
            <a:r>
              <a:rPr lang="en-US" altLang="zh-TW">
                <a:sym typeface="+mn-ea"/>
              </a:rPr>
              <a:t>cross_validate</a:t>
            </a:r>
            <a:r>
              <a:rPr lang="zh-TW" altLang="en-US">
                <a:sym typeface="+mn-ea"/>
              </a:rPr>
              <a:t>的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最大值</a:t>
            </a:r>
            <a:r>
              <a:rPr lang="en-US" altLang="zh-TW">
                <a:sym typeface="+mn-ea"/>
              </a:rPr>
              <a:t>(5</a:t>
            </a:r>
            <a:r>
              <a:rPr lang="zh-TW" altLang="en-US">
                <a:sym typeface="+mn-ea"/>
              </a:rPr>
              <a:t>次</a:t>
            </a:r>
            <a:r>
              <a:rPr lang="en-US" altLang="zh-TW">
                <a:sym typeface="+mn-ea"/>
              </a:rPr>
              <a:t>cross_validate</a:t>
            </a:r>
            <a:r>
              <a:rPr lang="zh-TW" altLang="en-US">
                <a:sym typeface="+mn-ea"/>
              </a:rPr>
              <a:t>的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平均值</a:t>
            </a:r>
            <a:r>
              <a:rPr lang="en-US" altLang="zh-TW">
                <a:sym typeface="+mn-ea"/>
              </a:rPr>
              <a:t>)</a:t>
            </a:r>
            <a:endParaRPr lang="en-US" altLang="zh-TW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圖片 93"/>
          <p:cNvPicPr/>
          <p:nvPr/>
        </p:nvPicPr>
        <p:blipFill>
          <a:blip r:embed="rId1"/>
          <a:stretch>
            <a:fillRect/>
          </a:stretch>
        </p:blipFill>
        <p:spPr>
          <a:xfrm>
            <a:off x="-15875" y="3393440"/>
            <a:ext cx="4391660" cy="1744980"/>
          </a:xfrm>
          <a:prstGeom prst="rect">
            <a:avLst/>
          </a:prstGeom>
          <a:ln>
            <a:noFill/>
          </a:ln>
        </p:spPr>
      </p:pic>
      <p:pic>
        <p:nvPicPr>
          <p:cNvPr id="95" name="圖片 94"/>
          <p:cNvPicPr/>
          <p:nvPr/>
        </p:nvPicPr>
        <p:blipFill>
          <a:blip r:embed="rId2"/>
          <a:stretch>
            <a:fillRect/>
          </a:stretch>
        </p:blipFill>
        <p:spPr>
          <a:xfrm>
            <a:off x="372110" y="337185"/>
            <a:ext cx="3829050" cy="244094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-15875" y="3233420"/>
            <a:ext cx="2454275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r>
              <a:rPr lang="en-US" sz="1635" b="1" strike="noStrike" spc="-1">
                <a:latin typeface="Arial" panose="020B0604020202020204"/>
              </a:rPr>
              <a:t>ALFF-mean-MOCA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-15875" y="-17780"/>
            <a:ext cx="324739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r>
              <a:rPr lang="en-US" sz="1635" b="1" strike="noStrike" spc="-1">
                <a:latin typeface="Arial" panose="020B0604020202020204"/>
              </a:rPr>
              <a:t>ALFF-mean-AD8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98" name="圖片 97"/>
          <p:cNvPicPr/>
          <p:nvPr/>
        </p:nvPicPr>
        <p:blipFill>
          <a:blip r:embed="rId3"/>
          <a:stretch>
            <a:fillRect/>
          </a:stretch>
        </p:blipFill>
        <p:spPr>
          <a:xfrm>
            <a:off x="4472305" y="447040"/>
            <a:ext cx="4676775" cy="196723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6217920" y="2675890"/>
            <a:ext cx="293116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00" name="TextShape 4"/>
          <p:cNvSpPr txBox="1"/>
          <p:nvPr/>
        </p:nvSpPr>
        <p:spPr>
          <a:xfrm>
            <a:off x="6771640" y="22860"/>
            <a:ext cx="237744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01" name="圖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4750435" y="3047365"/>
            <a:ext cx="4398645" cy="2091055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3528512" y="6985"/>
            <a:ext cx="195489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XGBRegressor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圖片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156210" y="561340"/>
            <a:ext cx="4487545" cy="3988435"/>
          </a:xfrm>
          <a:prstGeom prst="rect">
            <a:avLst/>
          </a:prstGeom>
          <a:ln>
            <a:noFill/>
          </a:ln>
        </p:spPr>
      </p:pic>
      <p:pic>
        <p:nvPicPr>
          <p:cNvPr id="113" name="圖片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4375785" y="758825"/>
            <a:ext cx="4575810" cy="313690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156240" y="92100"/>
            <a:ext cx="35150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ALFF-mean+var-AD8</a:t>
            </a:r>
            <a:endParaRPr lang="en-US" sz="1800" b="1" strike="noStrike" spc="-1">
              <a:latin typeface="Arial" panose="020B0604020202020204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256000" y="216000"/>
            <a:ext cx="35150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ALFF-mean+var-MOCA</a:t>
            </a:r>
            <a:endParaRPr lang="en-US" sz="1800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3509462" y="14605"/>
            <a:ext cx="195489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XGBRegressor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67640" y="2869565"/>
            <a:ext cx="6777990" cy="2189480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-11613" y="-21590"/>
            <a:ext cx="195489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XGBRegressor</a:t>
            </a:r>
            <a:endParaRPr lang="en-US" sz="1600" b="0" strike="noStrike" spc="-1" dirty="0">
              <a:latin typeface="Arial" panose="020B0604020202020204"/>
            </a:endParaRPr>
          </a:p>
        </p:txBody>
      </p:sp>
      <p:sp>
        <p:nvSpPr>
          <p:cNvPr id="109" name="TextShape 4"/>
          <p:cNvSpPr txBox="1"/>
          <p:nvPr/>
        </p:nvSpPr>
        <p:spPr>
          <a:xfrm>
            <a:off x="5565775" y="3088005"/>
            <a:ext cx="272288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r"/>
            <a:r>
              <a:rPr lang="en-US" sz="1635" b="1" strike="noStrike" spc="-1">
                <a:latin typeface="Arial" panose="020B0604020202020204"/>
              </a:rPr>
              <a:t>FC-var-MOCA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3" name="TextShape 4"/>
          <p:cNvSpPr txBox="1"/>
          <p:nvPr/>
        </p:nvSpPr>
        <p:spPr>
          <a:xfrm>
            <a:off x="5730875" y="412115"/>
            <a:ext cx="272288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r"/>
            <a:r>
              <a:rPr lang="en-US" sz="1635" b="1" strike="noStrike" spc="-1">
                <a:latin typeface="Arial" panose="020B0604020202020204"/>
              </a:rPr>
              <a:t>FC-var-AD8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41" name="圖片 40"/>
          <p:cNvPicPr/>
          <p:nvPr/>
        </p:nvPicPr>
        <p:blipFill>
          <a:blip r:embed="rId2"/>
          <a:stretch>
            <a:fillRect/>
          </a:stretch>
        </p:blipFill>
        <p:spPr>
          <a:xfrm>
            <a:off x="277495" y="234315"/>
            <a:ext cx="6084570" cy="27717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5" name="圖片 184"/>
          <p:cNvPicPr/>
          <p:nvPr/>
        </p:nvPicPr>
        <p:blipFill>
          <a:blip r:embed="rId1"/>
          <a:stretch>
            <a:fillRect/>
          </a:stretch>
        </p:blipFill>
        <p:spPr>
          <a:xfrm>
            <a:off x="-62865" y="260350"/>
            <a:ext cx="7648575" cy="2476500"/>
          </a:xfrm>
          <a:prstGeom prst="rect">
            <a:avLst/>
          </a:prstGeom>
          <a:ln>
            <a:noFill/>
          </a:ln>
        </p:spPr>
      </p:pic>
      <p:sp>
        <p:nvSpPr>
          <p:cNvPr id="103" name="TextShape 1"/>
          <p:cNvSpPr txBox="1"/>
          <p:nvPr/>
        </p:nvSpPr>
        <p:spPr>
          <a:xfrm>
            <a:off x="7448550" y="598805"/>
            <a:ext cx="157988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92" name="圖片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183515" y="2736850"/>
            <a:ext cx="7155815" cy="2456815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7244080" y="3503295"/>
            <a:ext cx="178435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3" name="TextShape 1"/>
          <p:cNvSpPr txBox="1"/>
          <p:nvPr/>
        </p:nvSpPr>
        <p:spPr>
          <a:xfrm>
            <a:off x="1087" y="-7620"/>
            <a:ext cx="195489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XGBRegressor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8" name="圖片 197"/>
          <p:cNvPicPr/>
          <p:nvPr/>
        </p:nvPicPr>
        <p:blipFill>
          <a:blip r:embed="rId1"/>
          <a:stretch>
            <a:fillRect/>
          </a:stretch>
        </p:blipFill>
        <p:spPr>
          <a:xfrm>
            <a:off x="-1905" y="330835"/>
            <a:ext cx="4716780" cy="2767330"/>
          </a:xfrm>
          <a:prstGeom prst="rect">
            <a:avLst/>
          </a:prstGeom>
          <a:ln>
            <a:noFill/>
          </a:ln>
        </p:spPr>
      </p:pic>
      <p:sp>
        <p:nvSpPr>
          <p:cNvPr id="173" name="TextShape 1"/>
          <p:cNvSpPr txBox="1"/>
          <p:nvPr/>
        </p:nvSpPr>
        <p:spPr>
          <a:xfrm>
            <a:off x="2049145" y="17145"/>
            <a:ext cx="2225675" cy="313690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FC-mean+var-AD8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-2088" y="-15240"/>
            <a:ext cx="195489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XGBRegressor</a:t>
            </a:r>
            <a:endParaRPr lang="en-US" sz="1600" b="0" strike="noStrike" spc="-1" dirty="0">
              <a:latin typeface="Arial" panose="020B0604020202020204"/>
            </a:endParaRPr>
          </a:p>
        </p:txBody>
      </p:sp>
      <p:pic>
        <p:nvPicPr>
          <p:cNvPr id="204" name="圖片 203"/>
          <p:cNvPicPr/>
          <p:nvPr/>
        </p:nvPicPr>
        <p:blipFill>
          <a:blip r:embed="rId2"/>
          <a:stretch>
            <a:fillRect/>
          </a:stretch>
        </p:blipFill>
        <p:spPr>
          <a:xfrm>
            <a:off x="3672205" y="1863725"/>
            <a:ext cx="5473700" cy="3202305"/>
          </a:xfrm>
          <a:prstGeom prst="rect">
            <a:avLst/>
          </a:prstGeom>
          <a:ln>
            <a:noFill/>
          </a:ln>
        </p:spPr>
      </p:pic>
      <p:sp>
        <p:nvSpPr>
          <p:cNvPr id="3" name="TextShape 1"/>
          <p:cNvSpPr txBox="1"/>
          <p:nvPr/>
        </p:nvSpPr>
        <p:spPr>
          <a:xfrm>
            <a:off x="6664325" y="1550035"/>
            <a:ext cx="2392045" cy="313690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FC-mean+var-MOCA</a:t>
            </a:r>
            <a:endParaRPr lang="en-US" sz="1635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圖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-16510" y="313690"/>
            <a:ext cx="3500120" cy="2404110"/>
          </a:xfrm>
          <a:prstGeom prst="rect">
            <a:avLst/>
          </a:prstGeom>
          <a:ln>
            <a:noFill/>
          </a:ln>
        </p:spPr>
      </p:pic>
      <p:pic>
        <p:nvPicPr>
          <p:cNvPr id="112" name="圖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-16510" y="3204845"/>
            <a:ext cx="4368800" cy="1672590"/>
          </a:xfrm>
          <a:prstGeom prst="rect">
            <a:avLst/>
          </a:prstGeom>
          <a:ln>
            <a:noFill/>
          </a:ln>
        </p:spPr>
      </p:pic>
      <p:sp>
        <p:nvSpPr>
          <p:cNvPr id="113" name="TextShape 1"/>
          <p:cNvSpPr txBox="1"/>
          <p:nvPr/>
        </p:nvSpPr>
        <p:spPr>
          <a:xfrm>
            <a:off x="-16510" y="2669540"/>
            <a:ext cx="287020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r>
              <a:rPr lang="en-US" sz="1635" b="1" strike="noStrike" spc="-1">
                <a:latin typeface="Arial" panose="020B0604020202020204"/>
              </a:rPr>
              <a:t>ALFF-mean-MOCA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-16510" y="-635"/>
            <a:ext cx="301625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r>
              <a:rPr lang="en-US" sz="1635" b="1" strike="noStrike" spc="-1">
                <a:latin typeface="Arial" panose="020B0604020202020204"/>
              </a:rPr>
              <a:t>ALFF-mean-AD8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6627495" y="2550795"/>
            <a:ext cx="2503805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16" name="TextShape 4"/>
          <p:cNvSpPr txBox="1"/>
          <p:nvPr/>
        </p:nvSpPr>
        <p:spPr>
          <a:xfrm>
            <a:off x="6588760" y="-635"/>
            <a:ext cx="254254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17" name="圖片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4263390" y="373380"/>
            <a:ext cx="4867910" cy="1880870"/>
          </a:xfrm>
          <a:prstGeom prst="rect">
            <a:avLst/>
          </a:prstGeom>
          <a:ln>
            <a:noFill/>
          </a:ln>
        </p:spPr>
      </p:pic>
      <p:pic>
        <p:nvPicPr>
          <p:cNvPr id="118" name="圖片 117"/>
          <p:cNvPicPr/>
          <p:nvPr/>
        </p:nvPicPr>
        <p:blipFill>
          <a:blip r:embed="rId4"/>
          <a:stretch>
            <a:fillRect/>
          </a:stretch>
        </p:blipFill>
        <p:spPr>
          <a:xfrm>
            <a:off x="4676775" y="2983230"/>
            <a:ext cx="4327525" cy="2105660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3377882" y="27305"/>
            <a:ext cx="2503806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b="0" strike="noStrike" spc="-1" dirty="0" err="1">
                <a:latin typeface="Arial" panose="020B0604020202020204"/>
              </a:rPr>
              <a:t>LGBMRegressor</a:t>
            </a:r>
            <a:endParaRPr lang="en-US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1878" y="90452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lstStyle/>
          <a:p>
            <a:pPr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ALFF-mean+var-AD8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758920" y="90376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lstStyle/>
          <a:p>
            <a:pPr algn="r"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ALFF-mean+var-MOCA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37" name="圖片 136"/>
          <p:cNvPicPr/>
          <p:nvPr/>
        </p:nvPicPr>
        <p:blipFill>
          <a:blip r:embed="rId1"/>
          <a:stretch>
            <a:fillRect/>
          </a:stretch>
        </p:blipFill>
        <p:spPr>
          <a:xfrm>
            <a:off x="96520" y="583565"/>
            <a:ext cx="4128135" cy="3669030"/>
          </a:xfrm>
          <a:prstGeom prst="rect">
            <a:avLst/>
          </a:prstGeom>
          <a:ln>
            <a:noFill/>
          </a:ln>
        </p:spPr>
      </p:pic>
      <p:pic>
        <p:nvPicPr>
          <p:cNvPr id="138" name="圖片 137"/>
          <p:cNvPicPr/>
          <p:nvPr/>
        </p:nvPicPr>
        <p:blipFill>
          <a:blip r:embed="rId2"/>
          <a:stretch>
            <a:fillRect/>
          </a:stretch>
        </p:blipFill>
        <p:spPr>
          <a:xfrm>
            <a:off x="4069080" y="649605"/>
            <a:ext cx="4878070" cy="3343910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3320097" y="15240"/>
            <a:ext cx="2503806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b="0" strike="noStrike" spc="-1" dirty="0" err="1">
                <a:latin typeface="Arial" panose="020B0604020202020204"/>
              </a:rPr>
              <a:t>LGBMRegressor</a:t>
            </a:r>
            <a:endParaRPr lang="en-US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0" name="圖片 179"/>
          <p:cNvPicPr/>
          <p:nvPr/>
        </p:nvPicPr>
        <p:blipFill>
          <a:blip r:embed="rId1"/>
          <a:stretch>
            <a:fillRect/>
          </a:stretch>
        </p:blipFill>
        <p:spPr>
          <a:xfrm>
            <a:off x="-8255" y="2753995"/>
            <a:ext cx="7026275" cy="2403475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-7938" y="1905"/>
            <a:ext cx="2503806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b="0" strike="noStrike" spc="-1" dirty="0" err="1">
                <a:latin typeface="Arial" panose="020B0604020202020204"/>
              </a:rPr>
              <a:t>LGBMRegressor</a:t>
            </a:r>
            <a:endParaRPr lang="en-US" b="0" strike="noStrike" spc="-1" dirty="0">
              <a:latin typeface="Arial" panose="020B0604020202020204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717030" y="3481070"/>
            <a:ext cx="190627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r"/>
            <a:r>
              <a:rPr lang="en-US" sz="1635" b="1" strike="noStrike" spc="-1">
                <a:latin typeface="Arial" panose="020B0604020202020204"/>
              </a:rPr>
              <a:t>FC-var-MOCA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43" name="圖片 42"/>
          <p:cNvPicPr/>
          <p:nvPr/>
        </p:nvPicPr>
        <p:blipFill>
          <a:blip r:embed="rId2"/>
          <a:stretch>
            <a:fillRect/>
          </a:stretch>
        </p:blipFill>
        <p:spPr>
          <a:xfrm>
            <a:off x="617220" y="127635"/>
            <a:ext cx="6252210" cy="2847340"/>
          </a:xfrm>
          <a:prstGeom prst="rect">
            <a:avLst/>
          </a:prstGeom>
          <a:ln>
            <a:noFill/>
          </a:ln>
        </p:spPr>
      </p:pic>
      <p:sp>
        <p:nvSpPr>
          <p:cNvPr id="3" name="TextShape 2"/>
          <p:cNvSpPr txBox="1"/>
          <p:nvPr/>
        </p:nvSpPr>
        <p:spPr>
          <a:xfrm>
            <a:off x="6717030" y="741680"/>
            <a:ext cx="190627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r"/>
            <a:r>
              <a:rPr lang="en-US" sz="1635" b="1" strike="noStrike" spc="-1">
                <a:latin typeface="Arial" panose="020B0604020202020204"/>
              </a:rPr>
              <a:t>FC-var-AD8</a:t>
            </a:r>
            <a:endParaRPr lang="en-US" sz="1635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5" name="圖片 44"/>
          <p:cNvPicPr/>
          <p:nvPr/>
        </p:nvPicPr>
        <p:blipFill>
          <a:blip r:embed="rId1"/>
          <a:stretch>
            <a:fillRect/>
          </a:stretch>
        </p:blipFill>
        <p:spPr>
          <a:xfrm>
            <a:off x="238760" y="1033780"/>
            <a:ext cx="6586855" cy="3831590"/>
          </a:xfrm>
          <a:prstGeom prst="rect">
            <a:avLst/>
          </a:prstGeom>
          <a:ln>
            <a:noFill/>
          </a:ln>
        </p:spPr>
      </p:pic>
      <p:sp>
        <p:nvSpPr>
          <p:cNvPr id="5" name="文字方塊 4"/>
          <p:cNvSpPr txBox="1"/>
          <p:nvPr/>
        </p:nvSpPr>
        <p:spPr>
          <a:xfrm>
            <a:off x="2073275" y="3393440"/>
            <a:ext cx="4216400" cy="1071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zh-TW" altLang="en-US" sz="1600"/>
              <a:t>各病人的</a:t>
            </a:r>
            <a:r>
              <a:rPr lang="en-US" altLang="zh-TW" sz="1200"/>
              <a:t>AD8 &amp; MOCA </a:t>
            </a:r>
            <a:r>
              <a:rPr lang="zh-TW" altLang="en-US" sz="1600"/>
              <a:t>原始數據</a:t>
            </a:r>
            <a:endParaRPr lang="zh-TW" altLang="en-US" sz="160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zh-TW" altLang="en-US" sz="1600"/>
              <a:t>其中</a:t>
            </a:r>
            <a:r>
              <a:rPr lang="en-US" altLang="zh-TW" sz="1600"/>
              <a:t>C0018 </a:t>
            </a:r>
            <a:r>
              <a:rPr lang="zh-TW" altLang="en-US" sz="1600"/>
              <a:t>資料有問題，所以剔除 </a:t>
            </a:r>
            <a:r>
              <a:rPr lang="en-US" altLang="zh-TW" sz="1600"/>
              <a:t>(85-&gt;84)</a:t>
            </a:r>
            <a:endParaRPr lang="en-US" altLang="zh-TW" sz="160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zh-TW" altLang="en-US" sz="1600"/>
              <a:t>使用 </a:t>
            </a:r>
            <a:r>
              <a:rPr lang="en-US" altLang="zh-TW" sz="1600">
                <a:solidFill>
                  <a:srgbClr val="FF0000"/>
                </a:solidFill>
              </a:rPr>
              <a:t>clinical_data_2.csv</a:t>
            </a:r>
            <a:endParaRPr lang="en-US" altLang="zh-TW" sz="1600">
              <a:solidFill>
                <a:srgbClr val="FF0000"/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altLang="zh-TW" sz="1600"/>
          </a:p>
        </p:txBody>
      </p:sp>
      <p:pic>
        <p:nvPicPr>
          <p:cNvPr id="43" name="圖片 42"/>
          <p:cNvPicPr/>
          <p:nvPr/>
        </p:nvPicPr>
        <p:blipFill>
          <a:blip r:embed="rId2"/>
          <a:stretch>
            <a:fillRect/>
          </a:stretch>
        </p:blipFill>
        <p:spPr>
          <a:xfrm>
            <a:off x="3007995" y="1194435"/>
            <a:ext cx="5690235" cy="1771015"/>
          </a:xfrm>
          <a:prstGeom prst="rect">
            <a:avLst/>
          </a:prstGeom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823085" y="1527810"/>
            <a:ext cx="795655" cy="201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2675890" y="1520190"/>
            <a:ext cx="1282065" cy="21590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TextShape 1"/>
          <p:cNvSpPr txBox="1"/>
          <p:nvPr/>
        </p:nvSpPr>
        <p:spPr>
          <a:xfrm>
            <a:off x="8255" y="-8255"/>
            <a:ext cx="158305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clinical data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0" name="圖片 189"/>
          <p:cNvPicPr/>
          <p:nvPr/>
        </p:nvPicPr>
        <p:blipFill>
          <a:blip r:embed="rId1"/>
          <a:stretch>
            <a:fillRect/>
          </a:stretch>
        </p:blipFill>
        <p:spPr>
          <a:xfrm>
            <a:off x="-6985" y="271780"/>
            <a:ext cx="7439025" cy="2408555"/>
          </a:xfrm>
          <a:prstGeom prst="rect">
            <a:avLst/>
          </a:prstGeom>
          <a:ln>
            <a:noFill/>
          </a:ln>
        </p:spPr>
      </p:pic>
      <p:sp>
        <p:nvSpPr>
          <p:cNvPr id="124" name="TextShape 3"/>
          <p:cNvSpPr txBox="1"/>
          <p:nvPr/>
        </p:nvSpPr>
        <p:spPr>
          <a:xfrm>
            <a:off x="7068185" y="2746375"/>
            <a:ext cx="268478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26" name="TextShape 4"/>
          <p:cNvSpPr txBox="1"/>
          <p:nvPr/>
        </p:nvSpPr>
        <p:spPr>
          <a:xfrm>
            <a:off x="7105015" y="621030"/>
            <a:ext cx="264795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FC-mean-AD8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-6668" y="20955"/>
            <a:ext cx="2503806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b="0" strike="noStrike" spc="-1" dirty="0" err="1">
                <a:latin typeface="Arial" panose="020B0604020202020204"/>
              </a:rPr>
              <a:t>LGBMRegressor</a:t>
            </a:r>
            <a:endParaRPr lang="en-US" b="0" strike="noStrike" spc="-1" dirty="0">
              <a:latin typeface="Arial" panose="020B0604020202020204"/>
            </a:endParaRPr>
          </a:p>
        </p:txBody>
      </p:sp>
      <p:pic>
        <p:nvPicPr>
          <p:cNvPr id="196" name="圖片 195"/>
          <p:cNvPicPr/>
          <p:nvPr/>
        </p:nvPicPr>
        <p:blipFill>
          <a:blip r:embed="rId2"/>
          <a:stretch>
            <a:fillRect/>
          </a:stretch>
        </p:blipFill>
        <p:spPr>
          <a:xfrm>
            <a:off x="163195" y="2633345"/>
            <a:ext cx="7098665" cy="243776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9" name="圖片 198"/>
          <p:cNvPicPr/>
          <p:nvPr/>
        </p:nvPicPr>
        <p:blipFill>
          <a:blip r:embed="rId1"/>
          <a:stretch>
            <a:fillRect/>
          </a:stretch>
        </p:blipFill>
        <p:spPr>
          <a:xfrm>
            <a:off x="10160" y="413385"/>
            <a:ext cx="4996180" cy="2930525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2513995" y="22250"/>
            <a:ext cx="35150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FC-mean+var-AD8</a:t>
            </a:r>
            <a:endParaRPr lang="en-US" sz="1800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10477" y="22225"/>
            <a:ext cx="2503806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b="0" strike="noStrike" spc="-1" dirty="0" err="1">
                <a:latin typeface="Arial" panose="020B0604020202020204"/>
              </a:rPr>
              <a:t>LGBMRegressor</a:t>
            </a:r>
            <a:endParaRPr lang="en-US" b="0" strike="noStrike" spc="-1" dirty="0">
              <a:latin typeface="Arial" panose="020B0604020202020204"/>
            </a:endParaRPr>
          </a:p>
        </p:txBody>
      </p:sp>
      <p:pic>
        <p:nvPicPr>
          <p:cNvPr id="207" name="圖片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3727450" y="2065655"/>
            <a:ext cx="5450840" cy="3195955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5581050" y="1638790"/>
            <a:ext cx="35150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FC-mean+var-MOCA</a:t>
            </a:r>
            <a:endParaRPr lang="en-US" sz="1800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圖片 128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0" y="166370"/>
            <a:ext cx="4039870" cy="2774315"/>
          </a:xfrm>
          <a:prstGeom prst="rect">
            <a:avLst/>
          </a:prstGeom>
          <a:ln>
            <a:noFill/>
          </a:ln>
        </p:spPr>
      </p:pic>
      <p:sp>
        <p:nvSpPr>
          <p:cNvPr id="130" name="TextShape 1"/>
          <p:cNvSpPr txBox="1"/>
          <p:nvPr/>
        </p:nvSpPr>
        <p:spPr>
          <a:xfrm>
            <a:off x="-6350" y="4445"/>
            <a:ext cx="253619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r>
              <a:rPr lang="en-US" sz="1635" b="1" strike="noStrike" spc="-1">
                <a:latin typeface="Arial" panose="020B0604020202020204"/>
              </a:rPr>
              <a:t>ALFF-mean-AD8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31" name="圖片 130"/>
          <p:cNvPicPr/>
          <p:nvPr/>
        </p:nvPicPr>
        <p:blipFill>
          <a:blip r:embed="rId2"/>
          <a:stretch>
            <a:fillRect/>
          </a:stretch>
        </p:blipFill>
        <p:spPr>
          <a:xfrm>
            <a:off x="4612005" y="410845"/>
            <a:ext cx="4502150" cy="173990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6901815" y="4445"/>
            <a:ext cx="221234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33" name="圖片 132"/>
          <p:cNvPicPr/>
          <p:nvPr/>
        </p:nvPicPr>
        <p:blipFill>
          <a:blip r:embed="rId3"/>
          <a:stretch>
            <a:fillRect/>
          </a:stretch>
        </p:blipFill>
        <p:spPr>
          <a:xfrm>
            <a:off x="4795520" y="2792730"/>
            <a:ext cx="4366895" cy="2124710"/>
          </a:xfrm>
          <a:prstGeom prst="rect">
            <a:avLst/>
          </a:prstGeom>
          <a:ln>
            <a:noFill/>
          </a:ln>
        </p:spPr>
      </p:pic>
      <p:sp>
        <p:nvSpPr>
          <p:cNvPr id="134" name="TextShape 3"/>
          <p:cNvSpPr txBox="1"/>
          <p:nvPr/>
        </p:nvSpPr>
        <p:spPr>
          <a:xfrm>
            <a:off x="6663690" y="2281555"/>
            <a:ext cx="2450465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ALFF-var-MOCA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35" name="圖片 134"/>
          <p:cNvPicPr/>
          <p:nvPr/>
        </p:nvPicPr>
        <p:blipFill>
          <a:blip r:embed="rId4"/>
          <a:stretch>
            <a:fillRect/>
          </a:stretch>
        </p:blipFill>
        <p:spPr>
          <a:xfrm>
            <a:off x="-6350" y="3211195"/>
            <a:ext cx="4621530" cy="1769745"/>
          </a:xfrm>
          <a:prstGeom prst="rect">
            <a:avLst/>
          </a:prstGeom>
          <a:ln>
            <a:noFill/>
          </a:ln>
        </p:spPr>
      </p:pic>
      <p:sp>
        <p:nvSpPr>
          <p:cNvPr id="136" name="TextShape 4"/>
          <p:cNvSpPr txBox="1"/>
          <p:nvPr/>
        </p:nvSpPr>
        <p:spPr>
          <a:xfrm>
            <a:off x="-6350" y="2875915"/>
            <a:ext cx="2381885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l"/>
            <a:r>
              <a:rPr lang="en-US" sz="1635" b="1" strike="noStrike" spc="-1">
                <a:latin typeface="Arial" panose="020B0604020202020204"/>
              </a:rPr>
              <a:t>ALFF-mean-MOCA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3954155" y="4445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MLPRegressor</a:t>
            </a:r>
            <a:endParaRPr lang="en-US"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41878" y="90452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lstStyle/>
          <a:p>
            <a:pPr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ALFF-mean+var-AD8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558895" y="90376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lstStyle/>
          <a:p>
            <a:pPr algn="r"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ALFF-mean+var-MOCA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63" name="圖片 162"/>
          <p:cNvPicPr/>
          <p:nvPr/>
        </p:nvPicPr>
        <p:blipFill>
          <a:blip r:embed="rId1"/>
          <a:stretch>
            <a:fillRect/>
          </a:stretch>
        </p:blipFill>
        <p:spPr>
          <a:xfrm>
            <a:off x="196215" y="457200"/>
            <a:ext cx="4114165" cy="3728720"/>
          </a:xfrm>
          <a:prstGeom prst="rect">
            <a:avLst/>
          </a:prstGeom>
          <a:ln>
            <a:noFill/>
          </a:ln>
        </p:spPr>
      </p:pic>
      <p:pic>
        <p:nvPicPr>
          <p:cNvPr id="164" name="圖片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4370070" y="696595"/>
            <a:ext cx="4492625" cy="3115945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3582069" y="16482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MLPRegressor</a:t>
            </a:r>
            <a:endParaRPr lang="en-US"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37465" y="3059430"/>
            <a:ext cx="6539230" cy="2111375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7303" y="10477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MLPRegressor</a:t>
            </a:r>
            <a:endParaRPr lang="en-US" sz="2000" b="0" strike="noStrike" spc="-1" dirty="0">
              <a:latin typeface="Arial" panose="020B0604020202020204"/>
            </a:endParaRPr>
          </a:p>
        </p:txBody>
      </p:sp>
      <p:sp>
        <p:nvSpPr>
          <p:cNvPr id="3" name="TextShape 2"/>
          <p:cNvSpPr txBox="1"/>
          <p:nvPr/>
        </p:nvSpPr>
        <p:spPr>
          <a:xfrm>
            <a:off x="6968490" y="2917825"/>
            <a:ext cx="163449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l"/>
            <a:r>
              <a:rPr lang="en-US" sz="1635" b="1" strike="noStrike" spc="-1">
                <a:latin typeface="Arial" panose="020B0604020202020204"/>
              </a:rPr>
              <a:t>FC-var-MOCA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44" name="圖片 43"/>
          <p:cNvPicPr/>
          <p:nvPr/>
        </p:nvPicPr>
        <p:blipFill>
          <a:blip r:embed="rId2"/>
          <a:stretch>
            <a:fillRect/>
          </a:stretch>
        </p:blipFill>
        <p:spPr>
          <a:xfrm>
            <a:off x="37465" y="233680"/>
            <a:ext cx="6428740" cy="2927985"/>
          </a:xfrm>
          <a:prstGeom prst="rect">
            <a:avLst/>
          </a:prstGeom>
          <a:ln>
            <a:noFill/>
          </a:ln>
        </p:spPr>
      </p:pic>
      <p:sp>
        <p:nvSpPr>
          <p:cNvPr id="5" name="TextShape 2"/>
          <p:cNvSpPr txBox="1"/>
          <p:nvPr/>
        </p:nvSpPr>
        <p:spPr>
          <a:xfrm>
            <a:off x="6890385" y="838835"/>
            <a:ext cx="163449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l"/>
            <a:r>
              <a:rPr lang="en-US" sz="1635" b="1" strike="noStrike" spc="-1">
                <a:latin typeface="Arial" panose="020B0604020202020204"/>
              </a:rPr>
              <a:t>FC-var-AD8</a:t>
            </a:r>
            <a:endParaRPr lang="en-US" sz="1635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7" name="圖片 196"/>
          <p:cNvPicPr/>
          <p:nvPr/>
        </p:nvPicPr>
        <p:blipFill>
          <a:blip r:embed="rId1"/>
          <a:stretch>
            <a:fillRect/>
          </a:stretch>
        </p:blipFill>
        <p:spPr>
          <a:xfrm>
            <a:off x="150495" y="2776855"/>
            <a:ext cx="7015480" cy="2409190"/>
          </a:xfrm>
          <a:prstGeom prst="rect">
            <a:avLst/>
          </a:prstGeom>
          <a:ln>
            <a:noFill/>
          </a:ln>
        </p:spPr>
      </p:pic>
      <p:sp>
        <p:nvSpPr>
          <p:cNvPr id="140" name="TextShape 2"/>
          <p:cNvSpPr txBox="1"/>
          <p:nvPr/>
        </p:nvSpPr>
        <p:spPr>
          <a:xfrm>
            <a:off x="6816090" y="3175635"/>
            <a:ext cx="282956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l"/>
            <a:r>
              <a:rPr lang="en-US" sz="1635" b="1" strike="noStrike" spc="-1">
                <a:latin typeface="Arial" panose="020B0604020202020204"/>
              </a:rPr>
              <a:t>FC-mean-MOCA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7303" y="10477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MLPRegressor</a:t>
            </a:r>
            <a:endParaRPr lang="en-US" sz="2000" b="0" strike="noStrike" spc="-1" dirty="0">
              <a:latin typeface="Arial" panose="020B0604020202020204"/>
            </a:endParaRPr>
          </a:p>
        </p:txBody>
      </p:sp>
      <p:pic>
        <p:nvPicPr>
          <p:cNvPr id="202" name="圖片 201"/>
          <p:cNvPicPr/>
          <p:nvPr/>
        </p:nvPicPr>
        <p:blipFill>
          <a:blip r:embed="rId2"/>
          <a:stretch>
            <a:fillRect/>
          </a:stretch>
        </p:blipFill>
        <p:spPr>
          <a:xfrm>
            <a:off x="2219960" y="10160"/>
            <a:ext cx="4770120" cy="2797810"/>
          </a:xfrm>
          <a:prstGeom prst="rect">
            <a:avLst/>
          </a:prstGeom>
          <a:ln>
            <a:noFill/>
          </a:ln>
        </p:spPr>
      </p:pic>
      <p:sp>
        <p:nvSpPr>
          <p:cNvPr id="3" name="TextShape 2"/>
          <p:cNvSpPr txBox="1"/>
          <p:nvPr/>
        </p:nvSpPr>
        <p:spPr>
          <a:xfrm>
            <a:off x="6870700" y="356235"/>
            <a:ext cx="282956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l"/>
            <a:r>
              <a:rPr lang="en-US" sz="1635" b="1" strike="noStrike" spc="-1">
                <a:latin typeface="Arial" panose="020B0604020202020204"/>
              </a:rPr>
              <a:t>FC-mean-AD8</a:t>
            </a:r>
            <a:endParaRPr lang="en-US" sz="1635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2" name="圖片 201"/>
          <p:cNvPicPr/>
          <p:nvPr/>
        </p:nvPicPr>
        <p:blipFill>
          <a:blip r:embed="rId1"/>
          <a:stretch>
            <a:fillRect/>
          </a:stretch>
        </p:blipFill>
        <p:spPr>
          <a:xfrm>
            <a:off x="82765" y="271000"/>
            <a:ext cx="5688720" cy="3337200"/>
          </a:xfrm>
          <a:prstGeom prst="rect">
            <a:avLst/>
          </a:prstGeom>
          <a:ln>
            <a:noFill/>
          </a:ln>
        </p:spPr>
      </p:pic>
      <p:pic>
        <p:nvPicPr>
          <p:cNvPr id="208" name="圖片 207"/>
          <p:cNvPicPr/>
          <p:nvPr/>
        </p:nvPicPr>
        <p:blipFill>
          <a:blip r:embed="rId2"/>
          <a:stretch>
            <a:fillRect/>
          </a:stretch>
        </p:blipFill>
        <p:spPr>
          <a:xfrm>
            <a:off x="4038600" y="2160270"/>
            <a:ext cx="5132070" cy="300228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5944049" y="1783018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p>
            <a:pPr algn="r"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FC-mean+var-MOCA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347" y="13335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MLPRegressor</a:t>
            </a:r>
            <a:endParaRPr lang="en-US" sz="2000" b="0" strike="noStrike" spc="-1" dirty="0">
              <a:latin typeface="Arial" panose="020B0604020202020204"/>
            </a:endParaRPr>
          </a:p>
        </p:txBody>
      </p:sp>
      <p:sp>
        <p:nvSpPr>
          <p:cNvPr id="166" name="CustomShape 1"/>
          <p:cNvSpPr/>
          <p:nvPr/>
        </p:nvSpPr>
        <p:spPr>
          <a:xfrm>
            <a:off x="2213248" y="13617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p>
            <a:pPr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FC-mean+var-AD8</a:t>
            </a:r>
            <a:endParaRPr lang="en-US" sz="1635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789305"/>
            <a:ext cx="6340475" cy="4321175"/>
          </a:xfrm>
          <a:prstGeom prst="rect">
            <a:avLst/>
          </a:prstGeom>
        </p:spPr>
      </p:pic>
      <p:sp>
        <p:nvSpPr>
          <p:cNvPr id="4" name="TextShape 1"/>
          <p:cNvSpPr txBox="1"/>
          <p:nvPr/>
        </p:nvSpPr>
        <p:spPr>
          <a:xfrm>
            <a:off x="347" y="6985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2000" b="0" strike="noStrike" spc="-1" dirty="0">
                <a:latin typeface="Arial" panose="020B0604020202020204"/>
              </a:rPr>
              <a:t>Data for cluster</a:t>
            </a:r>
            <a:endParaRPr lang="en-US"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25" y="1101090"/>
            <a:ext cx="2537460" cy="3223260"/>
          </a:xfrm>
          <a:prstGeom prst="rect">
            <a:avLst/>
          </a:prstGeom>
        </p:spPr>
      </p:pic>
      <p:sp>
        <p:nvSpPr>
          <p:cNvPr id="5" name="TextShape 1"/>
          <p:cNvSpPr txBox="1"/>
          <p:nvPr/>
        </p:nvSpPr>
        <p:spPr>
          <a:xfrm>
            <a:off x="347" y="13335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shap_values</a:t>
            </a:r>
            <a:endParaRPr lang="en-US" sz="2000" b="0" strike="noStrike" spc="-1" dirty="0">
              <a:latin typeface="Arial" panose="020B0604020202020204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7025" y="546100"/>
            <a:ext cx="2616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LGBM &amp; XGB  shap_values</a:t>
            </a:r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15" y="1047750"/>
            <a:ext cx="25527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2665095" y="2207260"/>
            <a:ext cx="3508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R-boruta select mix(var+mean) data</a:t>
            </a:r>
            <a:endParaRPr lang="en-US" altLang="zh-TW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5" name="圖片 44"/>
          <p:cNvPicPr/>
          <p:nvPr/>
        </p:nvPicPr>
        <p:blipFill>
          <a:blip r:embed="rId1"/>
          <a:stretch>
            <a:fillRect/>
          </a:stretch>
        </p:blipFill>
        <p:spPr>
          <a:xfrm>
            <a:off x="502925" y="893235"/>
            <a:ext cx="6183360" cy="4095720"/>
          </a:xfrm>
          <a:prstGeom prst="rect">
            <a:avLst/>
          </a:prstGeom>
          <a:ln>
            <a:noFill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60" y="2259330"/>
            <a:ext cx="3726815" cy="15182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115" y="252730"/>
            <a:ext cx="2040255" cy="30200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02155" y="1661795"/>
            <a:ext cx="917575" cy="201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02155" y="1906270"/>
            <a:ext cx="917575" cy="201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002915" y="1647190"/>
            <a:ext cx="1282065" cy="21590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5400000">
            <a:off x="2355850" y="2254885"/>
            <a:ext cx="511175" cy="21590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387725" y="301561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solidFill>
                  <a:srgbClr val="FF0000"/>
                </a:solidFill>
              </a:rPr>
              <a:t>ALFF </a:t>
            </a:r>
            <a:r>
              <a:rPr lang="zh-TW" altLang="en-US">
                <a:solidFill>
                  <a:srgbClr val="FF0000"/>
                </a:solidFill>
              </a:rPr>
              <a:t>原始資料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432550" y="3015615"/>
            <a:ext cx="1372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solidFill>
                  <a:srgbClr val="FF0000"/>
                </a:solidFill>
              </a:rPr>
              <a:t>FC </a:t>
            </a:r>
            <a:r>
              <a:rPr lang="zh-TW" altLang="en-US">
                <a:solidFill>
                  <a:srgbClr val="FF0000"/>
                </a:solidFill>
              </a:rPr>
              <a:t>原始資料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TextShape 1"/>
          <p:cNvSpPr txBox="1"/>
          <p:nvPr/>
        </p:nvSpPr>
        <p:spPr>
          <a:xfrm>
            <a:off x="8255" y="24130"/>
            <a:ext cx="213550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ALFF &amp; FC raw data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355" y="931545"/>
            <a:ext cx="6545580" cy="2171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69255" y="898525"/>
            <a:ext cx="144018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85115" y="2914650"/>
            <a:ext cx="115189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56235" y="184785"/>
            <a:ext cx="3587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800"/>
              <a:t>data concat (ALFF &amp; FC)</a:t>
            </a:r>
            <a:endParaRPr lang="en-US" altLang="zh-TW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字方塊 3"/>
          <p:cNvSpPr txBox="1"/>
          <p:nvPr/>
        </p:nvSpPr>
        <p:spPr>
          <a:xfrm>
            <a:off x="340995" y="288290"/>
            <a:ext cx="4813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TW" sz="2000"/>
              <a:t>R_boruta_select_</a:t>
            </a:r>
            <a:r>
              <a:rPr lang="en-US" altLang="zh-TW" sz="2000">
                <a:solidFill>
                  <a:srgbClr val="00B0F0"/>
                </a:solidFill>
                <a:sym typeface="+mn-ea"/>
              </a:rPr>
              <a:t>FC_MOCA_Mix</a:t>
            </a:r>
            <a:endParaRPr lang="en-US" altLang="zh-TW" sz="2000">
              <a:solidFill>
                <a:srgbClr val="00B0F0"/>
              </a:solidFill>
              <a:sym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995" y="1384300"/>
            <a:ext cx="4979670" cy="2066925"/>
          </a:xfrm>
          <a:prstGeom prst="rect">
            <a:avLst/>
          </a:prstGeom>
        </p:spPr>
      </p:pic>
      <p:graphicFrame>
        <p:nvGraphicFramePr>
          <p:cNvPr id="7" name="圓桌 6"/>
          <p:cNvGraphicFramePr/>
          <p:nvPr/>
        </p:nvGraphicFramePr>
        <p:xfrm>
          <a:off x="5552440" y="1652270"/>
          <a:ext cx="324485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425"/>
                <a:gridCol w="1622425"/>
              </a:tblGrid>
              <a:tr h="916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var</a:t>
                      </a:r>
                      <a:r>
                        <a:rPr lang="zh-TW" altLang="en-US"/>
                        <a:t>、</a:t>
                      </a:r>
                      <a:r>
                        <a:rPr lang="en-US" altLang="zh-TW"/>
                        <a:t>mean</a:t>
                      </a:r>
                      <a:endParaRPr lang="en-US" altLang="zh-TW"/>
                    </a:p>
                    <a:p>
                      <a:pPr algn="ctr">
                        <a:buNone/>
                      </a:pPr>
                      <a:r>
                        <a:rPr lang="zh-TW" altLang="en-US"/>
                        <a:t>分開</a:t>
                      </a:r>
                      <a:r>
                        <a:rPr lang="en-US" altLang="zh-TW"/>
                        <a:t>select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ym typeface="+mn-ea"/>
                        </a:rPr>
                        <a:t>var</a:t>
                      </a:r>
                      <a:r>
                        <a:rPr lang="zh-TW" altLang="en-US" sz="1800">
                          <a:sym typeface="+mn-ea"/>
                        </a:rPr>
                        <a:t>、</a:t>
                      </a:r>
                      <a:r>
                        <a:rPr lang="en-US" altLang="zh-TW" sz="1800">
                          <a:sym typeface="+mn-ea"/>
                        </a:rPr>
                        <a:t>mean</a:t>
                      </a:r>
                      <a:endParaRPr lang="en-US" altLang="zh-TW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TW" altLang="en-US" sz="1800">
                          <a:sym typeface="+mn-ea"/>
                        </a:rPr>
                        <a:t>合在一起</a:t>
                      </a:r>
                      <a:r>
                        <a:rPr lang="en-US" altLang="zh-TW" sz="1800">
                          <a:sym typeface="+mn-ea"/>
                        </a:rPr>
                        <a:t>select</a:t>
                      </a:r>
                      <a:endParaRPr lang="zh-TW" altLang="en-US"/>
                    </a:p>
                  </a:txBody>
                  <a:tcPr/>
                </a:tc>
              </a:tr>
              <a:tr h="348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20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10</a:t>
                      </a:r>
                      <a:endParaRPr lang="en-US" altLang="zh-TW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字方塊 3"/>
          <p:cNvSpPr txBox="1"/>
          <p:nvPr/>
        </p:nvSpPr>
        <p:spPr>
          <a:xfrm>
            <a:off x="334645" y="288290"/>
            <a:ext cx="33147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000"/>
              <a:t>R_boruta_select_</a:t>
            </a:r>
            <a:r>
              <a:rPr lang="en-US" altLang="zh-TW" sz="2000">
                <a:solidFill>
                  <a:srgbClr val="00B0F0"/>
                </a:solidFill>
                <a:sym typeface="+mn-ea"/>
              </a:rPr>
              <a:t>FC_AD8_Mix</a:t>
            </a:r>
            <a:endParaRPr lang="en-US" altLang="zh-TW" sz="200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807085"/>
            <a:ext cx="4676775" cy="3169920"/>
          </a:xfrm>
          <a:prstGeom prst="rect">
            <a:avLst/>
          </a:prstGeom>
        </p:spPr>
      </p:pic>
      <p:graphicFrame>
        <p:nvGraphicFramePr>
          <p:cNvPr id="7" name="圓桌 6"/>
          <p:cNvGraphicFramePr/>
          <p:nvPr/>
        </p:nvGraphicFramePr>
        <p:xfrm>
          <a:off x="5552440" y="1652270"/>
          <a:ext cx="324485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425"/>
                <a:gridCol w="1622425"/>
              </a:tblGrid>
              <a:tr h="916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var</a:t>
                      </a:r>
                      <a:r>
                        <a:rPr lang="zh-TW" altLang="en-US"/>
                        <a:t>、</a:t>
                      </a:r>
                      <a:r>
                        <a:rPr lang="en-US" altLang="zh-TW"/>
                        <a:t>mean</a:t>
                      </a:r>
                      <a:endParaRPr lang="en-US" altLang="zh-TW"/>
                    </a:p>
                    <a:p>
                      <a:pPr algn="ctr">
                        <a:buNone/>
                      </a:pPr>
                      <a:r>
                        <a:rPr lang="zh-TW" altLang="en-US"/>
                        <a:t>分開</a:t>
                      </a:r>
                      <a:r>
                        <a:rPr lang="en-US" altLang="zh-TW"/>
                        <a:t>select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ym typeface="+mn-ea"/>
                        </a:rPr>
                        <a:t>var</a:t>
                      </a:r>
                      <a:r>
                        <a:rPr lang="zh-TW" altLang="en-US" sz="1800">
                          <a:sym typeface="+mn-ea"/>
                        </a:rPr>
                        <a:t>、</a:t>
                      </a:r>
                      <a:r>
                        <a:rPr lang="en-US" altLang="zh-TW" sz="1800">
                          <a:sym typeface="+mn-ea"/>
                        </a:rPr>
                        <a:t>mean</a:t>
                      </a:r>
                      <a:endParaRPr lang="en-US" altLang="zh-TW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TW" altLang="en-US" sz="1800">
                          <a:sym typeface="+mn-ea"/>
                        </a:rPr>
                        <a:t>合在一起</a:t>
                      </a:r>
                      <a:r>
                        <a:rPr lang="en-US" altLang="zh-TW" sz="1800">
                          <a:sym typeface="+mn-ea"/>
                        </a:rPr>
                        <a:t>select</a:t>
                      </a:r>
                      <a:endParaRPr lang="zh-TW" altLang="en-US"/>
                    </a:p>
                  </a:txBody>
                  <a:tcPr/>
                </a:tc>
              </a:tr>
              <a:tr h="348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20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16</a:t>
                      </a:r>
                      <a:endParaRPr lang="en-US" altLang="zh-TW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字方塊 5"/>
          <p:cNvSpPr txBox="1"/>
          <p:nvPr/>
        </p:nvSpPr>
        <p:spPr>
          <a:xfrm>
            <a:off x="289560" y="281940"/>
            <a:ext cx="37738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000"/>
              <a:t>R_boruta_select_</a:t>
            </a:r>
            <a:r>
              <a:rPr lang="en-US" altLang="zh-TW" sz="2000">
                <a:solidFill>
                  <a:srgbClr val="00B0F0"/>
                </a:solidFill>
                <a:sym typeface="+mn-ea"/>
              </a:rPr>
              <a:t>ALFF_MOCA_mix</a:t>
            </a:r>
            <a:endParaRPr lang="en-US" altLang="zh-TW" sz="2000">
              <a:solidFill>
                <a:srgbClr val="00B0F0"/>
              </a:solidFill>
              <a:sym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775970"/>
            <a:ext cx="4194175" cy="1024890"/>
          </a:xfrm>
          <a:prstGeom prst="rect">
            <a:avLst/>
          </a:prstGeom>
        </p:spPr>
      </p:pic>
      <p:graphicFrame>
        <p:nvGraphicFramePr>
          <p:cNvPr id="9" name="圓桌 8"/>
          <p:cNvGraphicFramePr/>
          <p:nvPr/>
        </p:nvGraphicFramePr>
        <p:xfrm>
          <a:off x="5270500" y="908685"/>
          <a:ext cx="324485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425"/>
                <a:gridCol w="1622425"/>
              </a:tblGrid>
              <a:tr h="916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var</a:t>
                      </a:r>
                      <a:r>
                        <a:rPr lang="zh-TW" altLang="en-US"/>
                        <a:t>、</a:t>
                      </a:r>
                      <a:r>
                        <a:rPr lang="en-US" altLang="zh-TW"/>
                        <a:t>mean</a:t>
                      </a:r>
                      <a:endParaRPr lang="en-US" altLang="zh-TW"/>
                    </a:p>
                    <a:p>
                      <a:pPr algn="ctr">
                        <a:buNone/>
                      </a:pPr>
                      <a:r>
                        <a:rPr lang="zh-TW" altLang="en-US"/>
                        <a:t>分開</a:t>
                      </a:r>
                      <a:r>
                        <a:rPr lang="en-US" altLang="zh-TW"/>
                        <a:t>select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ym typeface="+mn-ea"/>
                        </a:rPr>
                        <a:t>var</a:t>
                      </a:r>
                      <a:r>
                        <a:rPr lang="zh-TW" altLang="en-US" sz="1800">
                          <a:sym typeface="+mn-ea"/>
                        </a:rPr>
                        <a:t>、</a:t>
                      </a:r>
                      <a:r>
                        <a:rPr lang="en-US" altLang="zh-TW" sz="1800">
                          <a:sym typeface="+mn-ea"/>
                        </a:rPr>
                        <a:t>mean</a:t>
                      </a:r>
                      <a:endParaRPr lang="en-US" altLang="zh-TW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TW" altLang="en-US" sz="1800">
                          <a:sym typeface="+mn-ea"/>
                        </a:rPr>
                        <a:t>合在一起</a:t>
                      </a:r>
                      <a:r>
                        <a:rPr lang="en-US" altLang="zh-TW" sz="1800">
                          <a:sym typeface="+mn-ea"/>
                        </a:rPr>
                        <a:t>select</a:t>
                      </a:r>
                      <a:endParaRPr lang="zh-TW" altLang="en-US"/>
                    </a:p>
                  </a:txBody>
                  <a:tcPr/>
                </a:tc>
              </a:tr>
              <a:tr h="348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10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5</a:t>
                      </a:r>
                      <a:endParaRPr lang="en-US" altLang="zh-TW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289560" y="2152015"/>
            <a:ext cx="35382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000"/>
              <a:t>R_boruta_select_</a:t>
            </a:r>
            <a:r>
              <a:rPr lang="en-US" altLang="zh-TW" sz="2000">
                <a:solidFill>
                  <a:srgbClr val="00B0F0"/>
                </a:solidFill>
                <a:sym typeface="+mn-ea"/>
              </a:rPr>
              <a:t>ALFF_AD8_mix</a:t>
            </a:r>
            <a:endParaRPr lang="en-US" altLang="zh-TW" sz="2000">
              <a:solidFill>
                <a:srgbClr val="00B0F0"/>
              </a:solidFill>
              <a:sym typeface="+mn-ea"/>
            </a:endParaRPr>
          </a:p>
        </p:txBody>
      </p:sp>
      <p:graphicFrame>
        <p:nvGraphicFramePr>
          <p:cNvPr id="11" name="圓桌 10"/>
          <p:cNvGraphicFramePr/>
          <p:nvPr/>
        </p:nvGraphicFramePr>
        <p:xfrm>
          <a:off x="5270500" y="2825115"/>
          <a:ext cx="324485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425"/>
                <a:gridCol w="1622425"/>
              </a:tblGrid>
              <a:tr h="916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var</a:t>
                      </a:r>
                      <a:r>
                        <a:rPr lang="zh-TW" altLang="en-US"/>
                        <a:t>、</a:t>
                      </a:r>
                      <a:r>
                        <a:rPr lang="en-US" altLang="zh-TW"/>
                        <a:t>mean</a:t>
                      </a:r>
                      <a:endParaRPr lang="en-US" altLang="zh-TW"/>
                    </a:p>
                    <a:p>
                      <a:pPr algn="ctr">
                        <a:buNone/>
                      </a:pPr>
                      <a:r>
                        <a:rPr lang="zh-TW" altLang="en-US"/>
                        <a:t>分開</a:t>
                      </a:r>
                      <a:r>
                        <a:rPr lang="en-US" altLang="zh-TW"/>
                        <a:t>select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ym typeface="+mn-ea"/>
                        </a:rPr>
                        <a:t>var</a:t>
                      </a:r>
                      <a:r>
                        <a:rPr lang="zh-TW" altLang="en-US" sz="1800">
                          <a:sym typeface="+mn-ea"/>
                        </a:rPr>
                        <a:t>、</a:t>
                      </a:r>
                      <a:r>
                        <a:rPr lang="en-US" altLang="zh-TW" sz="1800">
                          <a:sym typeface="+mn-ea"/>
                        </a:rPr>
                        <a:t>mean</a:t>
                      </a:r>
                      <a:endParaRPr lang="en-US" altLang="zh-TW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TW" altLang="en-US" sz="1800">
                          <a:sym typeface="+mn-ea"/>
                        </a:rPr>
                        <a:t>合在一起</a:t>
                      </a:r>
                      <a:r>
                        <a:rPr lang="en-US" altLang="zh-TW" sz="1800">
                          <a:sym typeface="+mn-ea"/>
                        </a:rPr>
                        <a:t>select</a:t>
                      </a:r>
                      <a:endParaRPr lang="zh-TW" altLang="en-US"/>
                    </a:p>
                  </a:txBody>
                  <a:tcPr/>
                </a:tc>
              </a:tr>
              <a:tr h="348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14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10</a:t>
                      </a:r>
                      <a:endParaRPr lang="en-US" altLang="zh-TW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825115"/>
            <a:ext cx="4702810" cy="16541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圖片 5" descr="LGBM(FC_mix_MOCA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" y="1149350"/>
            <a:ext cx="3773805" cy="265811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36855" y="251460"/>
            <a:ext cx="34277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FC_mix_MOCA_</a:t>
            </a:r>
            <a:r>
              <a:rPr lang="en-US" altLang="zh-TW" sz="2400">
                <a:solidFill>
                  <a:schemeClr val="tx1"/>
                </a:solidFill>
              </a:rPr>
              <a:t>XGB</a:t>
            </a:r>
            <a:endParaRPr lang="en-US" altLang="zh-TW" sz="2400">
              <a:solidFill>
                <a:schemeClr val="tx1"/>
              </a:solidFill>
            </a:endParaRPr>
          </a:p>
        </p:txBody>
      </p:sp>
      <p:pic>
        <p:nvPicPr>
          <p:cNvPr id="207" name="圖片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3644265" y="1088390"/>
            <a:ext cx="5478780" cy="3851910"/>
          </a:xfrm>
          <a:prstGeom prst="rect">
            <a:avLst/>
          </a:prstGeom>
          <a:ln>
            <a:noFill/>
          </a:ln>
        </p:spPr>
      </p:pic>
      <p:sp>
        <p:nvSpPr>
          <p:cNvPr id="10" name="文字方塊 9"/>
          <p:cNvSpPr txBox="1"/>
          <p:nvPr/>
        </p:nvSpPr>
        <p:spPr>
          <a:xfrm>
            <a:off x="933450" y="781050"/>
            <a:ext cx="1691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>
                <a:sym typeface="+mn-ea"/>
              </a:rPr>
              <a:t>合在一起 </a:t>
            </a:r>
            <a:r>
              <a:rPr lang="en-US" altLang="zh-TW">
                <a:sym typeface="+mn-ea"/>
              </a:rPr>
              <a:t>select</a:t>
            </a:r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524625" y="781050"/>
            <a:ext cx="12344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>
                <a:sym typeface="+mn-ea"/>
              </a:rPr>
              <a:t>分開 </a:t>
            </a:r>
            <a:r>
              <a:rPr lang="en-US" altLang="zh-TW">
                <a:sym typeface="+mn-ea"/>
              </a:rPr>
              <a:t>select</a:t>
            </a:r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144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FC_mix_AD8</a:t>
            </a:r>
            <a:r>
              <a:rPr lang="en-US" altLang="zh-TW" sz="2400">
                <a:solidFill>
                  <a:srgbClr val="00B0F0"/>
                </a:solidFill>
                <a:sym typeface="+mn-ea"/>
              </a:rPr>
              <a:t>_</a:t>
            </a:r>
            <a:r>
              <a:rPr lang="en-US" altLang="zh-TW" sz="2400">
                <a:sym typeface="+mn-ea"/>
              </a:rPr>
              <a:t>XGB</a:t>
            </a:r>
            <a:endParaRPr lang="en-US" altLang="zh-TW" sz="2400">
              <a:solidFill>
                <a:srgbClr val="00B0F0"/>
              </a:solidFill>
            </a:endParaRPr>
          </a:p>
        </p:txBody>
      </p:sp>
      <p:pic>
        <p:nvPicPr>
          <p:cNvPr id="3" name="圖片 2" descr="LGBM(FC_mix_AD8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" y="753110"/>
            <a:ext cx="3919220" cy="3976370"/>
          </a:xfrm>
          <a:prstGeom prst="rect">
            <a:avLst/>
          </a:prstGeom>
        </p:spPr>
      </p:pic>
      <p:pic>
        <p:nvPicPr>
          <p:cNvPr id="199" name="圖片 198"/>
          <p:cNvPicPr/>
          <p:nvPr/>
        </p:nvPicPr>
        <p:blipFill>
          <a:blip r:embed="rId2"/>
          <a:stretch>
            <a:fillRect/>
          </a:stretch>
        </p:blipFill>
        <p:spPr>
          <a:xfrm>
            <a:off x="4000500" y="892810"/>
            <a:ext cx="5059680" cy="3439160"/>
          </a:xfrm>
          <a:prstGeom prst="rect">
            <a:avLst/>
          </a:prstGeom>
          <a:ln>
            <a:noFill/>
          </a:ln>
        </p:spPr>
      </p:pic>
      <p:sp>
        <p:nvSpPr>
          <p:cNvPr id="9" name="橢圓 8"/>
          <p:cNvSpPr/>
          <p:nvPr/>
        </p:nvSpPr>
        <p:spPr>
          <a:xfrm>
            <a:off x="161290" y="1000125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215765" y="107569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485005" y="2129155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61290" y="144907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97155" y="228346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3924935" y="302006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713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ALFF_mix_MOCA</a:t>
            </a:r>
            <a:r>
              <a:rPr lang="en-US" altLang="zh-TW" sz="2400">
                <a:solidFill>
                  <a:srgbClr val="00B0F0"/>
                </a:solidFill>
                <a:sym typeface="+mn-ea"/>
              </a:rPr>
              <a:t>_</a:t>
            </a:r>
            <a:r>
              <a:rPr lang="en-US" altLang="zh-TW" sz="2400">
                <a:sym typeface="+mn-ea"/>
              </a:rPr>
              <a:t>XGB</a:t>
            </a:r>
            <a:endParaRPr lang="en-US" altLang="zh-TW" sz="2400">
              <a:solidFill>
                <a:srgbClr val="00B0F0"/>
              </a:solidFill>
            </a:endParaRPr>
          </a:p>
        </p:txBody>
      </p:sp>
      <p:pic>
        <p:nvPicPr>
          <p:cNvPr id="2" name="圖片 1" descr="LGBM(ALFF_mix_MOCA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522730"/>
            <a:ext cx="4025900" cy="1738630"/>
          </a:xfrm>
          <a:prstGeom prst="rect">
            <a:avLst/>
          </a:prstGeom>
        </p:spPr>
      </p:pic>
      <p:pic>
        <p:nvPicPr>
          <p:cNvPr id="138" name="圖片 137"/>
          <p:cNvPicPr/>
          <p:nvPr/>
        </p:nvPicPr>
        <p:blipFill>
          <a:blip r:embed="rId2"/>
          <a:stretch>
            <a:fillRect/>
          </a:stretch>
        </p:blipFill>
        <p:spPr>
          <a:xfrm>
            <a:off x="4185285" y="822960"/>
            <a:ext cx="4878070" cy="3343910"/>
          </a:xfrm>
          <a:prstGeom prst="rect">
            <a:avLst/>
          </a:prstGeom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5066665" y="1083945"/>
            <a:ext cx="100774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814705" y="2185035"/>
            <a:ext cx="83312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40275" y="2120900"/>
            <a:ext cx="133413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39115" y="1717040"/>
            <a:ext cx="110934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85285" y="2660015"/>
            <a:ext cx="188912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8905" y="1932940"/>
            <a:ext cx="1519555" cy="2520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584065" y="2386965"/>
            <a:ext cx="148971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84810" y="2400935"/>
            <a:ext cx="126365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4302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ALFF_mix_AD8</a:t>
            </a:r>
            <a:r>
              <a:rPr lang="en-US" altLang="zh-TW" sz="2400">
                <a:solidFill>
                  <a:srgbClr val="00B0F0"/>
                </a:solidFill>
                <a:sym typeface="+mn-ea"/>
              </a:rPr>
              <a:t>_</a:t>
            </a:r>
            <a:r>
              <a:rPr lang="en-US" altLang="zh-TW" sz="2400">
                <a:sym typeface="+mn-ea"/>
              </a:rPr>
              <a:t>XGB</a:t>
            </a:r>
            <a:endParaRPr lang="en-US" altLang="zh-TW" sz="2400">
              <a:solidFill>
                <a:srgbClr val="00B0F0"/>
              </a:solidFill>
            </a:endParaRPr>
          </a:p>
        </p:txBody>
      </p:sp>
      <p:pic>
        <p:nvPicPr>
          <p:cNvPr id="3" name="圖片 2" descr="LGBM(ALFF_mix_AD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932180"/>
            <a:ext cx="4354195" cy="3006090"/>
          </a:xfrm>
          <a:prstGeom prst="rect">
            <a:avLst/>
          </a:prstGeom>
        </p:spPr>
      </p:pic>
      <p:pic>
        <p:nvPicPr>
          <p:cNvPr id="137" name="圖片 136"/>
          <p:cNvPicPr/>
          <p:nvPr/>
        </p:nvPicPr>
        <p:blipFill>
          <a:blip r:embed="rId2"/>
          <a:stretch>
            <a:fillRect/>
          </a:stretch>
        </p:blipFill>
        <p:spPr>
          <a:xfrm>
            <a:off x="4874260" y="737235"/>
            <a:ext cx="4128135" cy="3669030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567045" y="932180"/>
            <a:ext cx="83439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38200" y="2327275"/>
            <a:ext cx="87947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104765" y="1603375"/>
            <a:ext cx="12966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01955" y="1641475"/>
            <a:ext cx="1316355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10515" y="1863725"/>
            <a:ext cx="1407160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990465" y="2896870"/>
            <a:ext cx="1410970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150485" y="3556000"/>
            <a:ext cx="1250950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2590" y="2543175"/>
            <a:ext cx="1318895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104765" y="1387475"/>
            <a:ext cx="12966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990465" y="2032000"/>
            <a:ext cx="14109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02590" y="3289300"/>
            <a:ext cx="131889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36855" y="1171575"/>
            <a:ext cx="148082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6607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FC_mix_MOCA_</a:t>
            </a:r>
            <a:r>
              <a:rPr lang="en-US" altLang="zh-TW" sz="2400">
                <a:solidFill>
                  <a:schemeClr val="tx1"/>
                </a:solidFill>
              </a:rPr>
              <a:t>LGBM</a:t>
            </a:r>
            <a:endParaRPr lang="en-US" altLang="zh-TW" sz="2400">
              <a:solidFill>
                <a:schemeClr val="tx1"/>
              </a:solidFill>
            </a:endParaRPr>
          </a:p>
        </p:txBody>
      </p:sp>
      <p:pic>
        <p:nvPicPr>
          <p:cNvPr id="2" name="圖片 1" descr="LGBM(FC_mix_MOCA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" y="1081405"/>
            <a:ext cx="3785870" cy="2665730"/>
          </a:xfrm>
          <a:prstGeom prst="rect">
            <a:avLst/>
          </a:prstGeom>
        </p:spPr>
      </p:pic>
      <p:pic>
        <p:nvPicPr>
          <p:cNvPr id="207" name="圖片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3714115" y="889000"/>
            <a:ext cx="5478780" cy="38519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3775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FC_mix_AD8_</a:t>
            </a:r>
            <a:r>
              <a:rPr lang="en-US" altLang="zh-TW" sz="2400">
                <a:solidFill>
                  <a:schemeClr val="tx1"/>
                </a:solidFill>
              </a:rPr>
              <a:t>LGBM</a:t>
            </a:r>
            <a:endParaRPr lang="en-US" altLang="zh-TW" sz="2400">
              <a:solidFill>
                <a:schemeClr val="tx1"/>
              </a:solidFill>
            </a:endParaRPr>
          </a:p>
        </p:txBody>
      </p:sp>
      <p:pic>
        <p:nvPicPr>
          <p:cNvPr id="2" name="圖片 1" descr="LGBM(FC_mix_AD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790575"/>
            <a:ext cx="4069715" cy="4128770"/>
          </a:xfrm>
          <a:prstGeom prst="rect">
            <a:avLst/>
          </a:prstGeom>
        </p:spPr>
      </p:pic>
      <p:pic>
        <p:nvPicPr>
          <p:cNvPr id="199" name="圖片 198"/>
          <p:cNvPicPr/>
          <p:nvPr/>
        </p:nvPicPr>
        <p:blipFill>
          <a:blip r:embed="rId2"/>
          <a:stretch>
            <a:fillRect/>
          </a:stretch>
        </p:blipFill>
        <p:spPr>
          <a:xfrm>
            <a:off x="4045585" y="969645"/>
            <a:ext cx="5059680" cy="3439160"/>
          </a:xfrm>
          <a:prstGeom prst="rect">
            <a:avLst/>
          </a:prstGeom>
          <a:ln>
            <a:noFill/>
          </a:ln>
        </p:spPr>
      </p:pic>
      <p:sp>
        <p:nvSpPr>
          <p:cNvPr id="9" name="橢圓 8"/>
          <p:cNvSpPr/>
          <p:nvPr/>
        </p:nvSpPr>
        <p:spPr>
          <a:xfrm>
            <a:off x="64770" y="106426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64770" y="170561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64770" y="2613025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4312920" y="1139825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970020" y="310388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490085" y="219964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圖片 168"/>
          <p:cNvPicPr/>
          <p:nvPr/>
        </p:nvPicPr>
        <p:blipFill>
          <a:blip r:embed="rId1"/>
          <a:stretch>
            <a:fillRect/>
          </a:stretch>
        </p:blipFill>
        <p:spPr>
          <a:xfrm>
            <a:off x="297892" y="513768"/>
            <a:ext cx="8271905" cy="4342326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8255" y="-8255"/>
            <a:ext cx="158305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clinical data</a:t>
            </a:r>
            <a:endParaRPr lang="en-US" sz="1600" b="0" strike="noStrike" spc="-1" dirty="0"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72540" y="1347470"/>
            <a:ext cx="1715135" cy="33121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9465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ALFF_mix_MOCA_</a:t>
            </a:r>
            <a:r>
              <a:rPr lang="en-US" altLang="zh-TW" sz="2400">
                <a:solidFill>
                  <a:schemeClr val="tx1"/>
                </a:solidFill>
              </a:rPr>
              <a:t>LGBM</a:t>
            </a:r>
            <a:endParaRPr lang="en-US" altLang="zh-TW" sz="2400">
              <a:solidFill>
                <a:schemeClr val="tx1"/>
              </a:solidFill>
            </a:endParaRPr>
          </a:p>
        </p:txBody>
      </p:sp>
      <p:pic>
        <p:nvPicPr>
          <p:cNvPr id="2" name="圖片 1" descr="LGBM(ALFF_mix_MOCA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527175"/>
            <a:ext cx="4481830" cy="1934845"/>
          </a:xfrm>
          <a:prstGeom prst="rect">
            <a:avLst/>
          </a:prstGeom>
        </p:spPr>
      </p:pic>
      <p:pic>
        <p:nvPicPr>
          <p:cNvPr id="138" name="圖片 137"/>
          <p:cNvPicPr/>
          <p:nvPr/>
        </p:nvPicPr>
        <p:blipFill>
          <a:blip r:embed="rId2"/>
          <a:stretch>
            <a:fillRect/>
          </a:stretch>
        </p:blipFill>
        <p:spPr>
          <a:xfrm>
            <a:off x="4300855" y="899795"/>
            <a:ext cx="4878070" cy="3343910"/>
          </a:xfrm>
          <a:prstGeom prst="rect">
            <a:avLst/>
          </a:prstGeom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539115" y="1774825"/>
            <a:ext cx="127635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8740" y="1990725"/>
            <a:ext cx="173609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911225" y="2274570"/>
            <a:ext cx="90424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1795" y="2775585"/>
            <a:ext cx="14617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265420" y="1139825"/>
            <a:ext cx="93662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300855" y="2723515"/>
            <a:ext cx="190182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697095" y="2463800"/>
            <a:ext cx="150622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842510" y="2206625"/>
            <a:ext cx="13601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7" name="圖片 136"/>
          <p:cNvPicPr/>
          <p:nvPr/>
        </p:nvPicPr>
        <p:blipFill>
          <a:blip r:embed="rId1"/>
          <a:stretch>
            <a:fillRect/>
          </a:stretch>
        </p:blipFill>
        <p:spPr>
          <a:xfrm>
            <a:off x="4874260" y="737235"/>
            <a:ext cx="4128135" cy="3669030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567045" y="931545"/>
            <a:ext cx="83439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104765" y="1603375"/>
            <a:ext cx="12966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914900" y="1415415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990465" y="2896870"/>
            <a:ext cx="1410970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150485" y="3556000"/>
            <a:ext cx="1250950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36855" y="251460"/>
            <a:ext cx="3663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ALFF_mix_AD8_</a:t>
            </a:r>
            <a:r>
              <a:rPr lang="en-US" altLang="zh-TW" sz="2400">
                <a:solidFill>
                  <a:schemeClr val="tx1"/>
                </a:solidFill>
              </a:rPr>
              <a:t>LGBM</a:t>
            </a:r>
            <a:endParaRPr lang="en-US" altLang="zh-TW" sz="2400">
              <a:solidFill>
                <a:schemeClr val="tx1"/>
              </a:solidFill>
            </a:endParaRPr>
          </a:p>
        </p:txBody>
      </p:sp>
      <p:pic>
        <p:nvPicPr>
          <p:cNvPr id="2" name="圖片 1" descr="LGBM(ALFF_mix_AD8)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" y="931545"/>
            <a:ext cx="4601845" cy="317754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61290" y="123444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006475" y="2412365"/>
            <a:ext cx="83439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5925" y="1667510"/>
            <a:ext cx="142430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85115" y="1930400"/>
            <a:ext cx="155511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3710" y="2680970"/>
            <a:ext cx="136715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3351530" y="2284095"/>
            <a:ext cx="2025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model performance</a:t>
            </a:r>
            <a:endParaRPr lang="en-US" altLang="zh-TW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178560"/>
            <a:ext cx="7805420" cy="122809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9552" y="189424"/>
            <a:ext cx="312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 dirty="0" err="1">
                <a:solidFill>
                  <a:srgbClr val="FF0000"/>
                </a:solidFill>
              </a:rPr>
              <a:t>ALFF_mix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4" y="3434953"/>
            <a:ext cx="7630321" cy="103238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39750" y="2970530"/>
            <a:ext cx="1183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/>
              <a:t>分開</a:t>
            </a:r>
            <a:r>
              <a:rPr lang="en-US" altLang="zh-TW"/>
              <a:t>select</a:t>
            </a:r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539750" y="707390"/>
            <a:ext cx="1183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/>
              <a:t>合併</a:t>
            </a:r>
            <a:r>
              <a:rPr lang="en-US" altLang="zh-TW"/>
              <a:t>select</a:t>
            </a:r>
            <a:endParaRPr lang="en-US" altLang="zh-TW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507" y="3511937"/>
            <a:ext cx="7957547" cy="107973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9552" y="189424"/>
            <a:ext cx="2908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 dirty="0" err="1">
                <a:solidFill>
                  <a:srgbClr val="FF0000"/>
                </a:solidFill>
              </a:rPr>
              <a:t>FC_mix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" y="1160145"/>
            <a:ext cx="7805420" cy="122047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87705" y="3060700"/>
            <a:ext cx="1183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/>
              <a:t>分開</a:t>
            </a:r>
            <a:r>
              <a:rPr lang="en-US" altLang="zh-TW"/>
              <a:t>select</a:t>
            </a:r>
            <a:endParaRPr lang="en-US" altLang="zh-TW"/>
          </a:p>
        </p:txBody>
      </p:sp>
      <p:sp>
        <p:nvSpPr>
          <p:cNvPr id="4" name="文字方塊 3"/>
          <p:cNvSpPr txBox="1"/>
          <p:nvPr/>
        </p:nvSpPr>
        <p:spPr>
          <a:xfrm>
            <a:off x="687705" y="675005"/>
            <a:ext cx="1183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/>
              <a:t>合併</a:t>
            </a:r>
            <a:r>
              <a:rPr lang="en-US" altLang="zh-TW"/>
              <a:t>select</a:t>
            </a:r>
            <a:endParaRPr lang="en-US" altLang="zh-TW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294765"/>
            <a:ext cx="5898515" cy="115824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93395" y="428625"/>
            <a:ext cx="1584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data for cluster</a:t>
            </a:r>
            <a:endParaRPr lang="en-US" altLang="zh-TW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-1905" y="2341880"/>
            <a:ext cx="9152255" cy="826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400"/>
              <a:t>20230202 </a:t>
            </a:r>
            <a:endParaRPr lang="en-US" altLang="zh-TW" sz="2400"/>
          </a:p>
          <a:p>
            <a:pPr algn="ctr"/>
            <a:r>
              <a:rPr lang="en-US" altLang="zh-TW" sz="2400"/>
              <a:t>ALFF AD8 mix(first) data</a:t>
            </a:r>
            <a:endParaRPr lang="en-US" altLang="zh-TW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" y="1383189"/>
            <a:ext cx="6863715" cy="21083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6738" y="1724184"/>
            <a:ext cx="1205389" cy="17673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4" name="矩形 3"/>
          <p:cNvSpPr/>
          <p:nvPr/>
        </p:nvSpPr>
        <p:spPr>
          <a:xfrm>
            <a:off x="4016216" y="1724184"/>
            <a:ext cx="1160621" cy="17673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5" name="文字方塊 4"/>
          <p:cNvSpPr txBox="1"/>
          <p:nvPr/>
        </p:nvSpPr>
        <p:spPr>
          <a:xfrm>
            <a:off x="377190" y="204311"/>
            <a:ext cx="2385060" cy="4146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100"/>
              <a:t>ALFF_AD8_mix(first)</a:t>
            </a:r>
            <a:endParaRPr lang="en-US" altLang="zh-TW" sz="2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30" y="808990"/>
            <a:ext cx="7655560" cy="3933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45005" y="808990"/>
            <a:ext cx="917575" cy="39331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5" name="矩形 4"/>
          <p:cNvSpPr/>
          <p:nvPr/>
        </p:nvSpPr>
        <p:spPr>
          <a:xfrm>
            <a:off x="4425315" y="808990"/>
            <a:ext cx="821690" cy="39331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6" name="文字方塊 5"/>
          <p:cNvSpPr txBox="1"/>
          <p:nvPr/>
        </p:nvSpPr>
        <p:spPr>
          <a:xfrm>
            <a:off x="264795" y="174625"/>
            <a:ext cx="3533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 var mean</a:t>
            </a:r>
            <a:r>
              <a:rPr lang="zh-TW" altLang="en-US"/>
              <a:t>重新 </a:t>
            </a:r>
            <a:r>
              <a:rPr lang="en-US" altLang="zh-TW"/>
              <a:t>concat</a:t>
            </a:r>
            <a:r>
              <a:rPr lang="zh-TW" altLang="en-US"/>
              <a:t>、</a:t>
            </a:r>
            <a:r>
              <a:rPr lang="en-US" altLang="zh-TW"/>
              <a:t>reload </a:t>
            </a:r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64795" y="4783455"/>
            <a:ext cx="2527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</a:t>
            </a:r>
            <a:r>
              <a:rPr lang="zh-TW" altLang="en-US"/>
              <a:t>也重新</a:t>
            </a:r>
            <a:r>
              <a:rPr lang="en-US" altLang="zh-TW"/>
              <a:t>concat</a:t>
            </a:r>
            <a:r>
              <a:rPr lang="zh-TW" altLang="en-US"/>
              <a:t>、</a:t>
            </a:r>
            <a:r>
              <a:rPr lang="en-US" altLang="zh-TW"/>
              <a:t>reload</a:t>
            </a:r>
            <a:endParaRPr lang="en-US" altLang="zh-TW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3" name="圖片 2" descr="xgb_FC_MOC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2487295"/>
            <a:ext cx="3304540" cy="2327275"/>
          </a:xfrm>
          <a:prstGeom prst="rect">
            <a:avLst/>
          </a:prstGeom>
        </p:spPr>
      </p:pic>
      <p:pic>
        <p:nvPicPr>
          <p:cNvPr id="4" name="圖片 3" descr="xgb_FC_AD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2439670"/>
            <a:ext cx="2653030" cy="2693035"/>
          </a:xfrm>
          <a:prstGeom prst="rect">
            <a:avLst/>
          </a:prstGeom>
        </p:spPr>
      </p:pic>
      <p:pic>
        <p:nvPicPr>
          <p:cNvPr id="5" name="圖片 4" descr="xgb_ALFF_MOC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25" y="210820"/>
            <a:ext cx="3750310" cy="1619250"/>
          </a:xfrm>
          <a:prstGeom prst="rect">
            <a:avLst/>
          </a:prstGeom>
        </p:spPr>
      </p:pic>
      <p:pic>
        <p:nvPicPr>
          <p:cNvPr id="6" name="圖片 5" descr="xgb_ALFF_AD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" y="107950"/>
            <a:ext cx="3273425" cy="225996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4925" y="0"/>
            <a:ext cx="1059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 AD8</a:t>
            </a:r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7761605" y="62865"/>
            <a:ext cx="12725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 MOCA</a:t>
            </a:r>
            <a:endParaRPr lang="en-US" altLang="zh-TW"/>
          </a:p>
        </p:txBody>
      </p:sp>
      <p:sp>
        <p:nvSpPr>
          <p:cNvPr id="9" name="文字方塊 8"/>
          <p:cNvSpPr txBox="1"/>
          <p:nvPr/>
        </p:nvSpPr>
        <p:spPr>
          <a:xfrm>
            <a:off x="7856855" y="1921510"/>
            <a:ext cx="105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 MOCA</a:t>
            </a:r>
            <a:endParaRPr lang="en-US" altLang="zh-TW"/>
          </a:p>
        </p:txBody>
      </p:sp>
      <p:sp>
        <p:nvSpPr>
          <p:cNvPr id="10" name="文字方塊 9"/>
          <p:cNvSpPr txBox="1"/>
          <p:nvPr/>
        </p:nvSpPr>
        <p:spPr>
          <a:xfrm>
            <a:off x="34925" y="2187575"/>
            <a:ext cx="846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 AD8</a:t>
            </a:r>
            <a:endParaRPr lang="en-US" altLang="zh-TW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" y="864235"/>
            <a:ext cx="5361305" cy="227774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69240" y="3141980"/>
            <a:ext cx="2211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>
                <a:solidFill>
                  <a:srgbClr val="FF0000"/>
                </a:solidFill>
              </a:rPr>
              <a:t>ALFF + ALL_FC (44850)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27305" y="4953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altLang="zh-TW" sz="1600">
                <a:sym typeface="+mn-ea"/>
              </a:rPr>
              <a:t>R_pyboruta_dataset (result)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0" y="984885"/>
            <a:ext cx="4170680" cy="206502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71780" y="274955"/>
            <a:ext cx="119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/>
              <a:t>SGD  data</a:t>
            </a:r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908050"/>
            <a:ext cx="3866515" cy="266827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578985" y="1873250"/>
            <a:ext cx="360045" cy="287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952500"/>
            <a:ext cx="8552180" cy="27533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71780" y="274955"/>
            <a:ext cx="119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/>
              <a:t>SGD  data</a:t>
            </a:r>
            <a:endParaRPr lang="en-US" altLang="zh-TW"/>
          </a:p>
        </p:txBody>
      </p:sp>
      <p:sp>
        <p:nvSpPr>
          <p:cNvPr id="4" name="矩形 3"/>
          <p:cNvSpPr/>
          <p:nvPr/>
        </p:nvSpPr>
        <p:spPr>
          <a:xfrm>
            <a:off x="107315" y="1103630"/>
            <a:ext cx="1584325" cy="4597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380365" y="346075"/>
            <a:ext cx="999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800"/>
              <a:t>SCD</a:t>
            </a:r>
            <a:endParaRPr lang="en-US" altLang="zh-TW" sz="2000"/>
          </a:p>
        </p:txBody>
      </p:sp>
      <p:sp>
        <p:nvSpPr>
          <p:cNvPr id="3" name="文字方塊 2"/>
          <p:cNvSpPr txBox="1"/>
          <p:nvPr/>
        </p:nvSpPr>
        <p:spPr>
          <a:xfrm>
            <a:off x="380365" y="1007745"/>
            <a:ext cx="4229735" cy="1325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/>
              <a:t>是否使用模型最佳參數</a:t>
            </a:r>
            <a:r>
              <a:rPr lang="en-US" altLang="zh-TW"/>
              <a:t> ?</a:t>
            </a:r>
            <a:endParaRPr lang="en-US" altLang="zh-TW"/>
          </a:p>
          <a:p>
            <a:pPr marL="285750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/>
              <a:t>mae</a:t>
            </a:r>
            <a:r>
              <a:rPr lang="zh-TW" altLang="en-US"/>
              <a:t>、</a:t>
            </a:r>
            <a:r>
              <a:rPr lang="en-US" altLang="zh-TW"/>
              <a:t>mse</a:t>
            </a:r>
            <a:r>
              <a:rPr lang="zh-TW" altLang="en-US"/>
              <a:t>、</a:t>
            </a:r>
            <a:r>
              <a:rPr lang="en-US" altLang="zh-TW"/>
              <a:t>mape </a:t>
            </a:r>
            <a:r>
              <a:rPr lang="zh-TW" altLang="en-US"/>
              <a:t>的值是否為百分比</a:t>
            </a:r>
            <a:r>
              <a:rPr lang="en-US" altLang="zh-TW"/>
              <a:t>?</a:t>
            </a:r>
            <a:endParaRPr lang="en-US" altLang="zh-TW"/>
          </a:p>
          <a:p>
            <a:pPr algn="l">
              <a:lnSpc>
                <a:spcPct val="150000"/>
              </a:lnSpc>
            </a:pPr>
            <a:r>
              <a:rPr lang="en-US" altLang="zh-TW"/>
              <a:t> </a:t>
            </a:r>
            <a:endParaRPr lang="en-US" altLang="zh-TW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205" y="702945"/>
            <a:ext cx="7508240" cy="367220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70205" y="191770"/>
            <a:ext cx="2973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Regression_Feature_Selection</a:t>
            </a:r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323850" y="1523365"/>
            <a:ext cx="7704455" cy="1333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23850" y="3144520"/>
            <a:ext cx="7704455" cy="1333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23850" y="2479675"/>
            <a:ext cx="2548255" cy="2616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412115" y="262255"/>
            <a:ext cx="2397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000"/>
              <a:t>sklearn.metrics mape</a:t>
            </a:r>
            <a:endParaRPr lang="en-US" altLang="zh-TW" sz="200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038225"/>
            <a:ext cx="6261100" cy="17132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5605" y="2499360"/>
            <a:ext cx="1151890" cy="2882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2912745"/>
            <a:ext cx="3612515" cy="8407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61950" y="4110355"/>
            <a:ext cx="70853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zh-TW" sz="1400"/>
              <a:t>MOCA </a:t>
            </a:r>
            <a:r>
              <a:rPr lang="zh-TW" altLang="en-US" sz="1400"/>
              <a:t>的</a:t>
            </a:r>
            <a:r>
              <a:rPr lang="en-US" altLang="zh-TW" sz="1400"/>
              <a:t>mape </a:t>
            </a:r>
            <a:r>
              <a:rPr lang="zh-TW" altLang="en-US" sz="1400"/>
              <a:t>會比 </a:t>
            </a:r>
            <a:r>
              <a:rPr lang="en-US" altLang="zh-TW" sz="1400"/>
              <a:t>AD8 </a:t>
            </a:r>
            <a:r>
              <a:rPr lang="zh-TW" altLang="en-US" sz="1400"/>
              <a:t>來的好的原因可能是因為</a:t>
            </a:r>
            <a:r>
              <a:rPr lang="en-US" altLang="zh-TW" sz="1400"/>
              <a:t>MOCA</a:t>
            </a:r>
            <a:r>
              <a:rPr lang="zh-TW" altLang="en-US" sz="1400"/>
              <a:t>的分數比較大</a:t>
            </a:r>
            <a:r>
              <a:rPr lang="en-US" altLang="zh-TW" sz="1400"/>
              <a:t>(0-30)</a:t>
            </a:r>
            <a:r>
              <a:rPr lang="zh-TW" altLang="en-US" sz="1400"/>
              <a:t>，</a:t>
            </a:r>
            <a:r>
              <a:rPr lang="en-US" altLang="zh-TW" sz="1400"/>
              <a:t>AD8(0-8)</a:t>
            </a:r>
            <a:endParaRPr lang="en-US" altLang="zh-TW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723265"/>
            <a:ext cx="4961255" cy="163068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53695" y="262255"/>
            <a:ext cx="22644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000"/>
              <a:t>sklearn.metrics mae</a:t>
            </a:r>
            <a:endParaRPr lang="en-US" altLang="zh-TW" sz="20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230" y="1415415"/>
            <a:ext cx="3040380" cy="8451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35" y="3754755"/>
            <a:ext cx="3592830" cy="100774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53695" y="2576195"/>
            <a:ext cx="22415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000"/>
              <a:t>sklearn.metrics mse</a:t>
            </a:r>
            <a:endParaRPr lang="en-US" altLang="zh-TW" sz="200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" y="3190240"/>
            <a:ext cx="4991735" cy="167703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0178" y="1626394"/>
            <a:ext cx="3326606" cy="114109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12115" y="275114"/>
            <a:ext cx="20796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000"/>
              <a:t>sklearn.metrics R2</a:t>
            </a:r>
            <a:endParaRPr lang="en-US" altLang="zh-TW" sz="20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" y="1074420"/>
            <a:ext cx="4156710" cy="169306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8" y="2896553"/>
            <a:ext cx="2666048" cy="9163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13" y="2959894"/>
            <a:ext cx="2766536" cy="7029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字方塊 2"/>
          <p:cNvSpPr txBox="1"/>
          <p:nvPr/>
        </p:nvSpPr>
        <p:spPr>
          <a:xfrm>
            <a:off x="412115" y="275114"/>
            <a:ext cx="29692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000"/>
              <a:t>sklearn.metrics rmse (mse)</a:t>
            </a:r>
            <a:endParaRPr lang="en-US" altLang="zh-TW" sz="20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956" y="1612106"/>
            <a:ext cx="4784884" cy="13101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003" y="1612106"/>
            <a:ext cx="3618071" cy="1154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82390" y="1551623"/>
            <a:ext cx="1327309" cy="3848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6" name="文字方塊 5"/>
          <p:cNvSpPr txBox="1"/>
          <p:nvPr/>
        </p:nvSpPr>
        <p:spPr>
          <a:xfrm>
            <a:off x="4038124" y="704850"/>
            <a:ext cx="1303655" cy="7086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 sz="1350" b="1"/>
              <a:t>False : rmse</a:t>
            </a:r>
            <a:endParaRPr lang="en-US" altLang="zh-TW" sz="1350" b="1"/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 sz="1350" b="1"/>
              <a:t>True : mse</a:t>
            </a:r>
            <a:endParaRPr lang="en-US" altLang="zh-TW" sz="135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64" y="787241"/>
            <a:ext cx="8837295" cy="10034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4" y="3093244"/>
            <a:ext cx="8700135" cy="100250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05225" y="2677830"/>
            <a:ext cx="2908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 dirty="0" err="1">
                <a:solidFill>
                  <a:srgbClr val="FF0000"/>
                </a:solidFill>
              </a:rPr>
              <a:t>FC_mix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5225" y="247050"/>
            <a:ext cx="312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 dirty="0" err="1">
                <a:solidFill>
                  <a:srgbClr val="FF0000"/>
                </a:solidFill>
              </a:rPr>
              <a:t>ALFF_mix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11" name="乘號 10"/>
          <p:cNvSpPr/>
          <p:nvPr/>
        </p:nvSpPr>
        <p:spPr>
          <a:xfrm>
            <a:off x="5562600" y="2804636"/>
            <a:ext cx="288608" cy="28860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2" name="乘號 11"/>
          <p:cNvSpPr/>
          <p:nvPr/>
        </p:nvSpPr>
        <p:spPr>
          <a:xfrm>
            <a:off x="5562600" y="498634"/>
            <a:ext cx="288608" cy="28860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105251" y="77629"/>
            <a:ext cx="1313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/>
              <a:t>SCD</a:t>
            </a:r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68618" y="557213"/>
            <a:ext cx="128873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350"/>
              <a:t>clinical data</a:t>
            </a:r>
            <a:endParaRPr lang="en-US" altLang="zh-TW" sz="1350"/>
          </a:p>
        </p:txBody>
      </p:sp>
      <p:sp>
        <p:nvSpPr>
          <p:cNvPr id="4" name="文字方塊 3"/>
          <p:cNvSpPr txBox="1"/>
          <p:nvPr/>
        </p:nvSpPr>
        <p:spPr>
          <a:xfrm>
            <a:off x="368618" y="1273969"/>
            <a:ext cx="128920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350"/>
              <a:t>R_boruta</a:t>
            </a:r>
            <a:endParaRPr lang="en-US" altLang="zh-TW" sz="1350"/>
          </a:p>
        </p:txBody>
      </p:sp>
      <p:sp>
        <p:nvSpPr>
          <p:cNvPr id="5" name="文字方塊 4"/>
          <p:cNvSpPr txBox="1"/>
          <p:nvPr/>
        </p:nvSpPr>
        <p:spPr>
          <a:xfrm>
            <a:off x="368618" y="2094071"/>
            <a:ext cx="128825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350"/>
              <a:t>Gridsearch+cv</a:t>
            </a:r>
            <a:endParaRPr lang="en-US" altLang="zh-TW" sz="1350"/>
          </a:p>
        </p:txBody>
      </p:sp>
      <p:sp>
        <p:nvSpPr>
          <p:cNvPr id="6" name="文字方塊 5"/>
          <p:cNvSpPr txBox="1"/>
          <p:nvPr/>
        </p:nvSpPr>
        <p:spPr>
          <a:xfrm>
            <a:off x="368141" y="3196590"/>
            <a:ext cx="128920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350"/>
              <a:t>Model training</a:t>
            </a:r>
            <a:endParaRPr lang="en-US" altLang="zh-TW" sz="1350"/>
          </a:p>
        </p:txBody>
      </p:sp>
      <p:sp>
        <p:nvSpPr>
          <p:cNvPr id="7" name="文字方塊 6"/>
          <p:cNvSpPr txBox="1"/>
          <p:nvPr/>
        </p:nvSpPr>
        <p:spPr>
          <a:xfrm>
            <a:off x="368618" y="4349591"/>
            <a:ext cx="128920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350"/>
              <a:t>Cluster</a:t>
            </a:r>
            <a:endParaRPr lang="en-US" altLang="zh-TW" sz="1350"/>
          </a:p>
        </p:txBody>
      </p:sp>
      <p:sp>
        <p:nvSpPr>
          <p:cNvPr id="8" name="文字方塊 7"/>
          <p:cNvSpPr txBox="1"/>
          <p:nvPr/>
        </p:nvSpPr>
        <p:spPr>
          <a:xfrm>
            <a:off x="2215039" y="1988820"/>
            <a:ext cx="3144520" cy="7086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挑選最佳參數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顯示交叉驗證的結果</a:t>
            </a:r>
            <a:r>
              <a:rPr lang="en-US" altLang="zh-TW" sz="1350"/>
              <a:t>(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為了選擇模型</a:t>
            </a:r>
            <a:r>
              <a:rPr lang="en-US" altLang="zh-TW" sz="1350"/>
              <a:t>)</a:t>
            </a:r>
            <a:endParaRPr lang="en-US" altLang="zh-TW" sz="1350"/>
          </a:p>
        </p:txBody>
      </p:sp>
      <p:sp>
        <p:nvSpPr>
          <p:cNvPr id="9" name="文字方塊 8"/>
          <p:cNvSpPr txBox="1"/>
          <p:nvPr/>
        </p:nvSpPr>
        <p:spPr>
          <a:xfrm>
            <a:off x="2215039" y="2991803"/>
            <a:ext cx="3874135" cy="10172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使用最佳參數的模型進行訓練</a:t>
            </a:r>
            <a:r>
              <a:rPr lang="en-US" altLang="zh-TW" sz="1350">
                <a:ea typeface="標楷體" panose="03000509000000000000" charset="-120"/>
              </a:rPr>
              <a:t>(ALL trainig data)</a:t>
            </a:r>
            <a:endParaRPr lang="en-US" altLang="zh-TW" sz="1350">
              <a:latin typeface="標楷體" panose="03000509000000000000" charset="-120"/>
              <a:ea typeface="標楷體" panose="03000509000000000000" charset="-120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生成</a:t>
            </a:r>
            <a:r>
              <a:rPr lang="en-US" altLang="zh-TW" sz="1350">
                <a:ea typeface="標楷體" panose="03000509000000000000" charset="-120"/>
              </a:rPr>
              <a:t>shap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圖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生成</a:t>
            </a:r>
            <a:r>
              <a:rPr lang="en-US" altLang="zh-TW" sz="1350">
                <a:ea typeface="標楷體" panose="03000509000000000000" charset="-120"/>
              </a:rPr>
              <a:t>shap values</a:t>
            </a:r>
            <a:endParaRPr lang="en-US" altLang="zh-TW" sz="1350">
              <a:ea typeface="標楷體" panose="03000509000000000000" charset="-12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922973" y="886778"/>
            <a:ext cx="179546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2" name="向下箭號 11"/>
          <p:cNvSpPr/>
          <p:nvPr/>
        </p:nvSpPr>
        <p:spPr>
          <a:xfrm>
            <a:off x="923449" y="1655445"/>
            <a:ext cx="179546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3" name="向下箭號 12"/>
          <p:cNvSpPr/>
          <p:nvPr/>
        </p:nvSpPr>
        <p:spPr>
          <a:xfrm>
            <a:off x="922973" y="2575084"/>
            <a:ext cx="179546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4" name="向下箭號 13"/>
          <p:cNvSpPr/>
          <p:nvPr/>
        </p:nvSpPr>
        <p:spPr>
          <a:xfrm>
            <a:off x="923449" y="3744754"/>
            <a:ext cx="179546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3155315" y="209550"/>
            <a:ext cx="1095375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ALFF_var_AD8</a:t>
            </a:r>
            <a:endParaRPr lang="en-US" altLang="zh-TW" sz="1200" b="1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433070"/>
            <a:ext cx="3700780" cy="209994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731135"/>
            <a:ext cx="3650615" cy="239141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066415" y="2519045"/>
            <a:ext cx="1273175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ALFF_var_MOCA </a:t>
            </a:r>
            <a:endParaRPr lang="en-US" altLang="zh-TW" sz="1200" b="1"/>
          </a:p>
        </p:txBody>
      </p:sp>
      <p:sp>
        <p:nvSpPr>
          <p:cNvPr id="3" name="文字方塊 2"/>
          <p:cNvSpPr txBox="1"/>
          <p:nvPr/>
        </p:nvSpPr>
        <p:spPr>
          <a:xfrm>
            <a:off x="7052945" y="209550"/>
            <a:ext cx="1254125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200" b="1"/>
              <a:t>ALFF_</a:t>
            </a:r>
            <a:r>
              <a:rPr lang="en-US" altLang="zh-TW" sz="1200" b="1">
                <a:sym typeface="+mn-ea"/>
              </a:rPr>
              <a:t>mean</a:t>
            </a:r>
            <a:r>
              <a:rPr lang="en-US" altLang="zh-TW" sz="1200" b="1"/>
              <a:t>_AD8</a:t>
            </a:r>
            <a:endParaRPr lang="en-US" altLang="zh-TW" sz="1200" b="1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85" y="447040"/>
            <a:ext cx="3907155" cy="20720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05" y="2726690"/>
            <a:ext cx="3672205" cy="23958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672705" y="2454910"/>
            <a:ext cx="1397635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ALFF_mean_MOCA</a:t>
            </a:r>
            <a:endParaRPr lang="en-US" altLang="zh-TW" sz="1200" b="1"/>
          </a:p>
        </p:txBody>
      </p:sp>
      <p:sp>
        <p:nvSpPr>
          <p:cNvPr id="9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altLang="zh-TW" sz="1600">
                <a:sym typeface="+mn-ea"/>
              </a:rPr>
              <a:t>R_pyboruta_dataset (result)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272415" y="208598"/>
            <a:ext cx="12882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/>
              <a:t>Gridsearch</a:t>
            </a:r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390049" y="794861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buClrTx/>
              <a:buFont typeface="Arial" panose="020B0604020202020204" pitchFamily="34" charset="0"/>
              <a:buNone/>
            </a:pPr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上次問題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77729" y="1301115"/>
            <a:ext cx="3206750" cy="1634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TW" sz="1350"/>
              <a:t>1. label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有沒有</a:t>
            </a:r>
            <a:r>
              <a:rPr lang="en-US" altLang="zh-TW" sz="1350"/>
              <a:t>+1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對其他指標有沒有影響</a:t>
            </a:r>
            <a:r>
              <a:rPr lang="en-US" altLang="zh-TW" sz="1350"/>
              <a:t>?</a:t>
            </a:r>
            <a:endParaRPr lang="en-US" altLang="zh-TW" sz="1350"/>
          </a:p>
          <a:p>
            <a:pPr algn="l">
              <a:lnSpc>
                <a:spcPct val="150000"/>
              </a:lnSpc>
            </a:pPr>
            <a:r>
              <a:rPr lang="en-US" altLang="zh-TW" sz="1350"/>
              <a:t>2. K-fold 5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跟</a:t>
            </a:r>
            <a:r>
              <a:rPr lang="zh-TW" altLang="en-US" sz="1350"/>
              <a:t> </a:t>
            </a:r>
            <a:r>
              <a:rPr lang="en-US" altLang="zh-TW" sz="1350"/>
              <a:t>10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的結果如何</a:t>
            </a:r>
            <a:r>
              <a:rPr lang="en-US" altLang="zh-TW" sz="1350"/>
              <a:t>?</a:t>
            </a:r>
            <a:endParaRPr lang="en-US" altLang="zh-TW" sz="1350"/>
          </a:p>
          <a:p>
            <a:pPr algn="l">
              <a:lnSpc>
                <a:spcPct val="150000"/>
              </a:lnSpc>
            </a:pPr>
            <a:r>
              <a:rPr lang="en-US" altLang="zh-TW" sz="1350"/>
              <a:t>3. </a:t>
            </a:r>
            <a:r>
              <a:rPr lang="en-US" altLang="zh-TW" sz="1350">
                <a:sym typeface="+mn-ea"/>
              </a:rPr>
              <a:t>K-fold shuffle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  <a:sym typeface="+mn-ea"/>
              </a:rPr>
              <a:t>有沒有影響</a:t>
            </a:r>
            <a:r>
              <a:rPr lang="en-US" altLang="zh-TW" sz="1350">
                <a:sym typeface="+mn-ea"/>
              </a:rPr>
              <a:t>?</a:t>
            </a:r>
            <a:endParaRPr lang="en-US" altLang="zh-TW" sz="1350"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TW" sz="1350"/>
          </a:p>
          <a:p>
            <a:pPr marL="285750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目前參數</a:t>
            </a:r>
            <a:r>
              <a:rPr lang="en-US" altLang="zh-TW" sz="1350"/>
              <a:t>: label+=1, k=5, shuffle=False</a:t>
            </a:r>
            <a:endParaRPr lang="en-US" altLang="zh-TW" sz="135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069" y="668179"/>
            <a:ext cx="8175784" cy="144303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95739" y="2559368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 += 1</a:t>
            </a:r>
            <a:r>
              <a:rPr lang="en-US" altLang="zh-TW" sz="1500"/>
              <a:t>  (k=5 ,shuffle = False)</a:t>
            </a:r>
            <a:endParaRPr lang="en-US" altLang="zh-TW" sz="1500"/>
          </a:p>
        </p:txBody>
      </p:sp>
      <p:sp>
        <p:nvSpPr>
          <p:cNvPr id="3" name="文字方塊 2"/>
          <p:cNvSpPr txBox="1"/>
          <p:nvPr/>
        </p:nvSpPr>
        <p:spPr>
          <a:xfrm>
            <a:off x="195739" y="224790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</a:t>
            </a:r>
            <a:r>
              <a:rPr lang="en-US" altLang="zh-TW" sz="1500"/>
              <a:t>   (k=5 ,shuffle = False)</a:t>
            </a:r>
            <a:endParaRPr lang="en-US" altLang="zh-TW" sz="15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9" y="2899410"/>
            <a:ext cx="8176260" cy="138350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9069" y="865346"/>
            <a:ext cx="8175308" cy="6376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8" name="矩形 7"/>
          <p:cNvSpPr/>
          <p:nvPr/>
        </p:nvSpPr>
        <p:spPr>
          <a:xfrm>
            <a:off x="195739" y="3082766"/>
            <a:ext cx="8176260" cy="6000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68" y="42863"/>
            <a:ext cx="3336131" cy="44243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1916" y="4796314"/>
            <a:ext cx="774700" cy="322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500"/>
              <a:t>FC_MIX</a:t>
            </a:r>
            <a:endParaRPr lang="en-US" altLang="zh-TW" sz="1500"/>
          </a:p>
        </p:txBody>
      </p:sp>
      <p:sp>
        <p:nvSpPr>
          <p:cNvPr id="12" name="文字方塊 11"/>
          <p:cNvSpPr txBox="1"/>
          <p:nvPr/>
        </p:nvSpPr>
        <p:spPr>
          <a:xfrm>
            <a:off x="195739" y="2559368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 += 1</a:t>
            </a:r>
            <a:r>
              <a:rPr lang="en-US" altLang="zh-TW" sz="1500"/>
              <a:t>  (k=5 ,shuffle = False)</a:t>
            </a:r>
            <a:endParaRPr lang="en-US" altLang="zh-TW" sz="1500"/>
          </a:p>
        </p:txBody>
      </p:sp>
      <p:sp>
        <p:nvSpPr>
          <p:cNvPr id="13" name="文字方塊 12"/>
          <p:cNvSpPr txBox="1"/>
          <p:nvPr/>
        </p:nvSpPr>
        <p:spPr>
          <a:xfrm>
            <a:off x="195739" y="224790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</a:t>
            </a:r>
            <a:r>
              <a:rPr lang="en-US" altLang="zh-TW" sz="1500"/>
              <a:t>   (k=5 ,shuffle = False)</a:t>
            </a:r>
            <a:endParaRPr lang="en-US" altLang="zh-TW" sz="150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868" y="42863"/>
            <a:ext cx="3336131" cy="44243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字方塊 11"/>
          <p:cNvSpPr txBox="1"/>
          <p:nvPr/>
        </p:nvSpPr>
        <p:spPr>
          <a:xfrm>
            <a:off x="195739" y="2559368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 += 1</a:t>
            </a:r>
            <a:r>
              <a:rPr lang="en-US" altLang="zh-TW" sz="1500"/>
              <a:t>  (k=5 ,shuffle = False)</a:t>
            </a:r>
            <a:endParaRPr lang="en-US" altLang="zh-TW" sz="1500"/>
          </a:p>
        </p:txBody>
      </p:sp>
      <p:sp>
        <p:nvSpPr>
          <p:cNvPr id="13" name="文字方塊 12"/>
          <p:cNvSpPr txBox="1"/>
          <p:nvPr/>
        </p:nvSpPr>
        <p:spPr>
          <a:xfrm>
            <a:off x="195739" y="224790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</a:t>
            </a:r>
            <a:r>
              <a:rPr lang="en-US" altLang="zh-TW" sz="1500"/>
              <a:t>   (k=5 ,shuffle = False)</a:t>
            </a:r>
            <a:endParaRPr lang="en-US" altLang="zh-TW" sz="150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868" y="42863"/>
            <a:ext cx="3336131" cy="44243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1916" y="4796314"/>
            <a:ext cx="953135" cy="322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500"/>
              <a:t>ALFF_MIX</a:t>
            </a:r>
            <a:endParaRPr lang="en-US" altLang="zh-TW" sz="1500"/>
          </a:p>
        </p:txBody>
      </p:sp>
      <p:graphicFrame>
        <p:nvGraphicFramePr>
          <p:cNvPr id="2" name="物件 1"/>
          <p:cNvGraphicFramePr/>
          <p:nvPr/>
        </p:nvGraphicFramePr>
        <p:xfrm>
          <a:off x="272415" y="2967038"/>
          <a:ext cx="7930991" cy="1732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8336280" imgH="1821180" progId="Paint.Picture">
                  <p:embed/>
                </p:oleObj>
              </mc:Choice>
              <mc:Fallback>
                <p:oleObj name="" r:id="rId2" imgW="8336280" imgH="1821180" progId="Paint.Picture">
                  <p:embed/>
                  <p:pic>
                    <p:nvPicPr>
                      <p:cNvPr id="0" name="圖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415" y="2967038"/>
                        <a:ext cx="7930991" cy="1732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" y="697230"/>
            <a:ext cx="7912418" cy="16892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9069" y="865346"/>
            <a:ext cx="8175308" cy="6376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5" name="矩形 4"/>
          <p:cNvSpPr/>
          <p:nvPr/>
        </p:nvSpPr>
        <p:spPr>
          <a:xfrm>
            <a:off x="195739" y="3166586"/>
            <a:ext cx="8175308" cy="6376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234315" y="276225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/>
              <a:t>label += 1  (k=</a:t>
            </a:r>
            <a:r>
              <a:rPr lang="en-US" altLang="zh-TW" sz="1500">
                <a:solidFill>
                  <a:srgbClr val="FF0000"/>
                </a:solidFill>
              </a:rPr>
              <a:t>5</a:t>
            </a:r>
            <a:r>
              <a:rPr lang="en-US" altLang="zh-TW" sz="1500"/>
              <a:t> ,shuffle = False)</a:t>
            </a:r>
            <a:endParaRPr lang="en-US" altLang="zh-TW" sz="1500"/>
          </a:p>
        </p:txBody>
      </p:sp>
      <p:sp>
        <p:nvSpPr>
          <p:cNvPr id="3" name="文字方塊 2"/>
          <p:cNvSpPr txBox="1"/>
          <p:nvPr/>
        </p:nvSpPr>
        <p:spPr>
          <a:xfrm>
            <a:off x="234315" y="2674620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/>
              <a:t>label  </a:t>
            </a:r>
            <a:r>
              <a:rPr lang="en-US" altLang="zh-TW" sz="1500">
                <a:sym typeface="+mn-ea"/>
              </a:rPr>
              <a:t>+= 1 </a:t>
            </a:r>
            <a:r>
              <a:rPr lang="en-US" altLang="zh-TW" sz="1500"/>
              <a:t>(k=</a:t>
            </a:r>
            <a:r>
              <a:rPr lang="en-US" altLang="zh-TW" sz="1500">
                <a:solidFill>
                  <a:srgbClr val="FF0000"/>
                </a:solidFill>
              </a:rPr>
              <a:t>10</a:t>
            </a:r>
            <a:r>
              <a:rPr lang="en-US" altLang="zh-TW" sz="1500"/>
              <a:t> ,shuffle = False)</a:t>
            </a:r>
            <a:endParaRPr lang="en-US" altLang="zh-TW" sz="15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719138"/>
            <a:ext cx="8176260" cy="138350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1916" y="4796314"/>
            <a:ext cx="774700" cy="322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500"/>
              <a:t>FC_MIX</a:t>
            </a:r>
            <a:endParaRPr lang="en-US" altLang="zh-TW" sz="1500"/>
          </a:p>
        </p:txBody>
      </p:sp>
      <p:graphicFrame>
        <p:nvGraphicFramePr>
          <p:cNvPr id="5" name="物件 4"/>
          <p:cNvGraphicFramePr/>
          <p:nvPr/>
        </p:nvGraphicFramePr>
        <p:xfrm>
          <a:off x="234315" y="3097054"/>
          <a:ext cx="8173879" cy="1450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8290560" imgH="1470660" progId="Paint.Picture">
                  <p:embed/>
                </p:oleObj>
              </mc:Choice>
              <mc:Fallback>
                <p:oleObj name="" r:id="rId2" imgW="8290560" imgH="1470660" progId="Paint.Picture">
                  <p:embed/>
                  <p:pic>
                    <p:nvPicPr>
                      <p:cNvPr id="0" name="圖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4315" y="3097054"/>
                        <a:ext cx="8173879" cy="1450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272415" y="208598"/>
            <a:ext cx="76690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TW"/>
              <a:t>Gridsearch </a:t>
            </a:r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部分程式碼 </a:t>
            </a:r>
            <a:r>
              <a:rPr lang="en-US" altLang="zh-TW"/>
              <a:t>(</a:t>
            </a:r>
            <a:r>
              <a:rPr lang="en-US" altLang="zh-TW">
                <a:sym typeface="+mn-ea"/>
              </a:rPr>
              <a:t>Regression_Feature_Selection.ipynb)</a:t>
            </a:r>
            <a:endParaRPr lang="en-US" altLang="zh-TW">
              <a:latin typeface="標楷體" panose="03000509000000000000" charset="-120"/>
              <a:ea typeface="標楷體" panose="03000509000000000000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2419" y="967740"/>
            <a:ext cx="7843520" cy="34861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程式碼重點流程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</a:t>
            </a:r>
            <a:endParaRPr lang="en-US" altLang="zh-TW" sz="1350">
              <a:latin typeface="標楷體" panose="03000509000000000000" charset="-120"/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	1.</a:t>
            </a:r>
            <a:r>
              <a:rPr lang="en-US" altLang="zh-TW" sz="1350">
                <a:ea typeface="標楷體" panose="03000509000000000000" charset="-120"/>
              </a:rPr>
              <a:t>Run Gridsearch (</a:t>
            </a:r>
            <a:r>
              <a:rPr lang="zh-TW" altLang="en-US" sz="1350">
                <a:ea typeface="標楷體" panose="03000509000000000000" charset="-120"/>
              </a:rPr>
              <a:t>從給定的不同參數中，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選出最佳的模型參數</a:t>
            </a:r>
            <a:r>
              <a:rPr lang="en-US" altLang="zh-TW" sz="1350">
                <a:ea typeface="標楷體" panose="03000509000000000000" charset="-120"/>
              </a:rPr>
              <a:t>)</a:t>
            </a:r>
            <a:endParaRPr lang="en-US" altLang="zh-TW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2. </a:t>
            </a:r>
            <a:r>
              <a:rPr lang="zh-TW" altLang="en-US" sz="1350">
                <a:ea typeface="標楷體" panose="03000509000000000000" charset="-120"/>
              </a:rPr>
              <a:t>選出的結果存起來</a:t>
            </a:r>
            <a:endParaRPr lang="zh-TW" altLang="en-US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3.</a:t>
            </a:r>
            <a:r>
              <a:rPr lang="zh-TW" altLang="en-US" sz="1350">
                <a:ea typeface="標楷體" panose="03000509000000000000" charset="-120"/>
              </a:rPr>
              <a:t>使用選出的參數組合做交叉驗證</a:t>
            </a:r>
            <a:r>
              <a:rPr lang="en-US" altLang="zh-TW" sz="1350">
                <a:ea typeface="標楷體" panose="03000509000000000000" charset="-120"/>
              </a:rPr>
              <a:t>(</a:t>
            </a:r>
            <a:r>
              <a:rPr lang="zh-TW" altLang="en-US" sz="1350">
                <a:ea typeface="標楷體" panose="03000509000000000000" charset="-120"/>
              </a:rPr>
              <a:t>為了比較出 </a:t>
            </a:r>
            <a:r>
              <a:rPr lang="en-US" altLang="zh-TW" sz="1350">
                <a:ea typeface="標楷體" panose="03000509000000000000" charset="-120"/>
              </a:rPr>
              <a:t>MLPR</a:t>
            </a:r>
            <a:r>
              <a:rPr lang="zh-TW" altLang="en-US" sz="1350">
                <a:ea typeface="標楷體" panose="03000509000000000000" charset="-120"/>
              </a:rPr>
              <a:t>、</a:t>
            </a:r>
            <a:r>
              <a:rPr lang="en-US" altLang="zh-TW" sz="1350">
                <a:ea typeface="標楷體" panose="03000509000000000000" charset="-120"/>
              </a:rPr>
              <a:t>XGBR</a:t>
            </a:r>
            <a:r>
              <a:rPr lang="zh-TW" altLang="en-US" sz="1350">
                <a:ea typeface="標楷體" panose="03000509000000000000" charset="-120"/>
              </a:rPr>
              <a:t>、</a:t>
            </a:r>
            <a:r>
              <a:rPr lang="en-US" altLang="zh-TW" sz="1350">
                <a:ea typeface="標楷體" panose="03000509000000000000" charset="-120"/>
              </a:rPr>
              <a:t>LGBMR </a:t>
            </a:r>
            <a:r>
              <a:rPr lang="zh-TW" altLang="en-US" sz="1350">
                <a:ea typeface="標楷體" panose="03000509000000000000" charset="-120"/>
              </a:rPr>
              <a:t>哪個模型較優</a:t>
            </a:r>
            <a:r>
              <a:rPr lang="en-US" altLang="zh-TW" sz="1350">
                <a:ea typeface="標楷體" panose="03000509000000000000" charset="-120"/>
              </a:rPr>
              <a:t>)</a:t>
            </a:r>
            <a:endParaRPr lang="en-US" altLang="zh-TW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endParaRPr lang="en-US" altLang="zh-TW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</a:t>
            </a:r>
            <a:r>
              <a:rPr lang="zh-TW" altLang="en-US" sz="1350">
                <a:solidFill>
                  <a:srgbClr val="FF0000"/>
                </a:solidFill>
                <a:ea typeface="標楷體" panose="03000509000000000000" charset="-120"/>
              </a:rPr>
              <a:t>補</a:t>
            </a:r>
            <a:r>
              <a:rPr lang="en-US" altLang="zh-TW" sz="1350">
                <a:solidFill>
                  <a:srgbClr val="FF0000"/>
                </a:solidFill>
                <a:ea typeface="標楷體" panose="03000509000000000000" charset="-120"/>
              </a:rPr>
              <a:t>: </a:t>
            </a:r>
            <a:endParaRPr lang="en-US" altLang="zh-TW" sz="1350">
              <a:solidFill>
                <a:srgbClr val="FF0000"/>
              </a:solidFill>
              <a:ea typeface="標楷體" panose="03000509000000000000" charset="-120"/>
            </a:endParaRPr>
          </a:p>
          <a:p>
            <a:pPr marL="1657350" lvl="3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zh-TW" sz="1350">
                <a:solidFill>
                  <a:schemeClr val="tx1"/>
                </a:solidFill>
                <a:ea typeface="標楷體" panose="03000509000000000000" charset="-120"/>
              </a:rPr>
              <a:t>同一種模型中的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</a:rPr>
              <a:t>5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</a:rPr>
              <a:t>次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交叉驗證參數皆一致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(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都是使用選出的最佳參數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)</a:t>
            </a:r>
            <a:endParaRPr lang="en-US" altLang="zh-TW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  <a:p>
            <a:pPr marL="1657350" lvl="3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5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次中較好的結果只代表說此次模型剛好都答對，應該要看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5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次的平均值比較適合</a:t>
            </a:r>
            <a:endParaRPr lang="zh-TW" altLang="en-US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  <a:p>
            <a:pPr marL="1657350" lvl="3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如果覺得有必要連同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5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次的權重都考慮進去的話</a:t>
            </a:r>
            <a:endParaRPr lang="zh-TW" altLang="en-US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  <a:p>
            <a:pPr marL="2114550" lvl="4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1.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再找看看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Gridsearch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有沒有提供方法</a:t>
            </a:r>
            <a:endParaRPr lang="zh-TW" altLang="en-US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  <a:p>
            <a:pPr marL="2114550" lvl="4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2.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手動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(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各別儲存一個模型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)</a:t>
            </a:r>
            <a:endParaRPr lang="en-US" altLang="zh-TW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02895" y="579120"/>
            <a:ext cx="5080635" cy="4114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 sz="2100">
                <a:solidFill>
                  <a:srgbClr val="FF0000"/>
                </a:solidFill>
                <a:latin typeface="標楷體" panose="03000509000000000000" charset="-120"/>
                <a:ea typeface="標楷體" panose="03000509000000000000" charset="-120"/>
              </a:rPr>
              <a:t>目的</a:t>
            </a:r>
            <a:r>
              <a:rPr lang="en-US" altLang="zh-TW" sz="1350">
                <a:solidFill>
                  <a:srgbClr val="FF0000"/>
                </a:solidFill>
              </a:rPr>
              <a:t>: </a:t>
            </a:r>
            <a:r>
              <a:rPr lang="zh-TW" altLang="en-US" sz="1350">
                <a:ea typeface="標楷體" panose="03000509000000000000" charset="-120"/>
              </a:rPr>
              <a:t>提供一個依據來選擇</a:t>
            </a:r>
            <a:r>
              <a:rPr lang="zh-TW" altLang="en-US" sz="1350">
                <a:ea typeface="標楷體" panose="03000509000000000000" charset="-120"/>
                <a:sym typeface="+mn-ea"/>
              </a:rPr>
              <a:t> </a:t>
            </a:r>
            <a:r>
              <a:rPr lang="en-US" altLang="zh-TW" sz="1350">
                <a:ea typeface="標楷體" panose="03000509000000000000" charset="-120"/>
                <a:sym typeface="+mn-ea"/>
              </a:rPr>
              <a:t>MLPR</a:t>
            </a:r>
            <a:r>
              <a:rPr lang="zh-TW" altLang="en-US" sz="1350">
                <a:ea typeface="標楷體" panose="03000509000000000000" charset="-120"/>
                <a:sym typeface="+mn-ea"/>
              </a:rPr>
              <a:t>、</a:t>
            </a:r>
            <a:r>
              <a:rPr lang="en-US" altLang="zh-TW" sz="1350">
                <a:ea typeface="標楷體" panose="03000509000000000000" charset="-120"/>
                <a:sym typeface="+mn-ea"/>
              </a:rPr>
              <a:t>XGBR</a:t>
            </a:r>
            <a:r>
              <a:rPr lang="zh-TW" altLang="en-US" sz="1350">
                <a:ea typeface="標楷體" panose="03000509000000000000" charset="-120"/>
                <a:sym typeface="+mn-ea"/>
              </a:rPr>
              <a:t>、</a:t>
            </a:r>
            <a:r>
              <a:rPr lang="en-US" altLang="zh-TW" sz="1350">
                <a:ea typeface="標楷體" panose="03000509000000000000" charset="-120"/>
                <a:sym typeface="+mn-ea"/>
              </a:rPr>
              <a:t>LGBMR </a:t>
            </a:r>
            <a:r>
              <a:rPr lang="zh-TW" altLang="en-US" sz="1350">
                <a:ea typeface="標楷體" panose="03000509000000000000" charset="-120"/>
                <a:sym typeface="+mn-ea"/>
              </a:rPr>
              <a:t>哪個模型較優</a:t>
            </a:r>
            <a:endParaRPr lang="zh-TW" altLang="en-US" sz="135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924" y="442913"/>
            <a:ext cx="6847046" cy="34751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19163" y="3514249"/>
            <a:ext cx="3707130" cy="3009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4" name="文字方塊 3"/>
          <p:cNvSpPr txBox="1"/>
          <p:nvPr/>
        </p:nvSpPr>
        <p:spPr>
          <a:xfrm>
            <a:off x="465296" y="4155758"/>
            <a:ext cx="474535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350">
                <a:solidFill>
                  <a:srgbClr val="FF0000"/>
                </a:solidFill>
              </a:rPr>
              <a:t>Q</a:t>
            </a:r>
            <a:r>
              <a:rPr lang="en-US" altLang="zh-TW" sz="1350"/>
              <a:t>: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表格是否改成只放平均，</a:t>
            </a:r>
            <a:r>
              <a:rPr lang="en-US" altLang="zh-TW" sz="1350"/>
              <a:t>Range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的部分拿掉</a:t>
            </a:r>
            <a:r>
              <a:rPr lang="en-US" altLang="zh-TW" sz="1350"/>
              <a:t>? </a:t>
            </a:r>
            <a:endParaRPr lang="en-US" altLang="zh-TW" sz="135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033" y="924878"/>
            <a:ext cx="7200424" cy="1971199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14789" y="303848"/>
            <a:ext cx="47015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>
                <a:sym typeface="+mn-ea"/>
              </a:rPr>
              <a:t>Regression_Feature_Selection.ipynb (main code)</a:t>
            </a:r>
            <a:endParaRPr lang="en-US" altLang="zh-TW">
              <a:sym typeface="+mn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0033" y="3135630"/>
            <a:ext cx="3886200" cy="7086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上半部是</a:t>
            </a:r>
            <a:r>
              <a:rPr lang="zh-TW" altLang="en-US" sz="1350"/>
              <a:t> </a:t>
            </a:r>
            <a:r>
              <a:rPr lang="en-US" altLang="zh-TW" sz="1350"/>
              <a:t>Grid = False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的條件式，所以沒有截圖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這部分主要是</a:t>
            </a:r>
            <a:r>
              <a:rPr lang="en-US" altLang="zh-TW" sz="1350"/>
              <a:t>Print</a:t>
            </a:r>
            <a:endParaRPr lang="en-US" altLang="zh-TW" sz="135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89" y="649129"/>
            <a:ext cx="8642033" cy="2843689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14789" y="303848"/>
            <a:ext cx="47015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>
                <a:sym typeface="+mn-ea"/>
              </a:rPr>
              <a:t>Regression_Feature_Selection.ipynb (main code)</a:t>
            </a:r>
            <a:endParaRPr lang="en-US" altLang="zh-TW">
              <a:sym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4789" y="3680460"/>
            <a:ext cx="3105150" cy="1122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62-63 : 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不同指標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r>
              <a:rPr lang="en-US" altLang="zh-TW" sz="1350"/>
              <a:t>64-67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執行</a:t>
            </a:r>
            <a:r>
              <a:rPr lang="en-US" altLang="zh-TW" sz="1350"/>
              <a:t>GridsearchCV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去找最佳參數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r>
              <a:rPr lang="en-US" altLang="zh-TW" sz="1350"/>
              <a:t>70-71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儲存最佳參數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r>
              <a:rPr lang="en-US" altLang="zh-TW" sz="1350"/>
              <a:t>75-77:  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執行交叉驗證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r>
              <a:rPr lang="en-US" altLang="zh-TW" sz="1350"/>
              <a:t>79-83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不同指標交叉驗證的結果顯示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368141" y="134303"/>
            <a:ext cx="3326765" cy="4146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100"/>
              <a:t>Model_shap_summary.ipynb</a:t>
            </a:r>
            <a:endParaRPr lang="en-US" altLang="zh-TW" sz="2100"/>
          </a:p>
        </p:txBody>
      </p:sp>
      <p:sp>
        <p:nvSpPr>
          <p:cNvPr id="6" name="文字方塊 5"/>
          <p:cNvSpPr txBox="1"/>
          <p:nvPr/>
        </p:nvSpPr>
        <p:spPr>
          <a:xfrm>
            <a:off x="302895" y="579120"/>
            <a:ext cx="2280285" cy="4114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 sz="2100">
                <a:solidFill>
                  <a:srgbClr val="FF0000"/>
                </a:solidFill>
                <a:latin typeface="標楷體" panose="03000509000000000000" charset="-120"/>
                <a:ea typeface="標楷體" panose="03000509000000000000" charset="-120"/>
              </a:rPr>
              <a:t>目的</a:t>
            </a:r>
            <a:r>
              <a:rPr lang="en-US" altLang="zh-TW" sz="1350">
                <a:solidFill>
                  <a:srgbClr val="FF0000"/>
                </a:solidFill>
              </a:rPr>
              <a:t>: </a:t>
            </a:r>
            <a:r>
              <a:rPr lang="zh-TW" altLang="en-US" sz="1350">
                <a:ea typeface="標楷體" panose="03000509000000000000" charset="-120"/>
              </a:rPr>
              <a:t>跑</a:t>
            </a:r>
            <a:r>
              <a:rPr lang="en-US" altLang="zh-TW" sz="1350">
                <a:ea typeface="標楷體" panose="03000509000000000000" charset="-120"/>
              </a:rPr>
              <a:t>shap</a:t>
            </a:r>
            <a:r>
              <a:rPr lang="zh-TW" altLang="en-US" sz="1350">
                <a:ea typeface="標楷體" panose="03000509000000000000" charset="-120"/>
              </a:rPr>
              <a:t>、</a:t>
            </a:r>
            <a:r>
              <a:rPr lang="en-US" altLang="zh-TW" sz="1350">
                <a:ea typeface="標楷體" panose="03000509000000000000" charset="-120"/>
              </a:rPr>
              <a:t>shap values</a:t>
            </a:r>
            <a:endParaRPr lang="en-US" altLang="zh-TW" sz="1350">
              <a:ea typeface="標楷體" panose="03000509000000000000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2419" y="967740"/>
            <a:ext cx="2912110" cy="1634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程式碼重點流程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</a:t>
            </a:r>
            <a:endParaRPr lang="en-US" altLang="zh-TW" sz="1350">
              <a:latin typeface="標楷體" panose="03000509000000000000" charset="-120"/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	1.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模型訓練 </a:t>
            </a:r>
            <a:r>
              <a:rPr lang="en-US" altLang="zh-TW" sz="1350">
                <a:ea typeface="標楷體" panose="03000509000000000000" charset="-120"/>
              </a:rPr>
              <a:t>(100 % data)</a:t>
            </a:r>
            <a:endParaRPr lang="en-US" altLang="zh-TW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2. shap </a:t>
            </a:r>
            <a:r>
              <a:rPr lang="zh-TW" altLang="en-US" sz="1350">
                <a:ea typeface="標楷體" panose="03000509000000000000" charset="-120"/>
              </a:rPr>
              <a:t>圖</a:t>
            </a:r>
            <a:endParaRPr lang="zh-TW" altLang="en-US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3. </a:t>
            </a:r>
            <a:r>
              <a:rPr lang="en-US" altLang="zh-TW" sz="1350">
                <a:ea typeface="標楷體" panose="03000509000000000000" charset="-120"/>
                <a:sym typeface="+mn-ea"/>
              </a:rPr>
              <a:t>shap values</a:t>
            </a:r>
            <a:endParaRPr lang="en-US" altLang="zh-TW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</a:t>
            </a:r>
            <a:endParaRPr lang="en-US" altLang="zh-TW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物件 2"/>
          <p:cNvGraphicFramePr/>
          <p:nvPr/>
        </p:nvGraphicFramePr>
        <p:xfrm>
          <a:off x="65723" y="291465"/>
          <a:ext cx="5935504" cy="4470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6728460" imgH="5067300" progId="Paint.Picture">
                  <p:embed/>
                </p:oleObj>
              </mc:Choice>
              <mc:Fallback>
                <p:oleObj name="" r:id="rId1" imgW="6728460" imgH="5067300" progId="Paint.Picture">
                  <p:embed/>
                  <p:pic>
                    <p:nvPicPr>
                      <p:cNvPr id="0" name="圖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723" y="291465"/>
                        <a:ext cx="5935504" cy="4470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96000" y="429101"/>
            <a:ext cx="1683385" cy="1325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en-US" altLang="zh-TW" sz="1350"/>
              <a:t>4 :  AD8 or MOCA</a:t>
            </a:r>
            <a:endParaRPr lang="en-US" altLang="zh-TW" sz="1350"/>
          </a:p>
          <a:p>
            <a:pPr>
              <a:lnSpc>
                <a:spcPct val="150000"/>
              </a:lnSpc>
            </a:pPr>
            <a:r>
              <a:rPr lang="en-US" altLang="zh-TW" sz="1350"/>
              <a:t>6-8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 </a:t>
            </a:r>
            <a:r>
              <a:rPr lang="en-US" altLang="zh-TW" sz="1350"/>
              <a:t>model</a:t>
            </a:r>
            <a:endParaRPr lang="en-US" sz="1350">
              <a:latin typeface="標楷體" panose="03000509000000000000" charset="-120"/>
              <a:ea typeface="標楷體" panose="03000509000000000000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350"/>
              <a:t>11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 </a:t>
            </a:r>
            <a:r>
              <a:rPr lang="en-US" altLang="zh-TW" sz="1350"/>
              <a:t>label</a:t>
            </a:r>
            <a:endParaRPr lang="en-US" altLang="zh-TW" sz="1350">
              <a:latin typeface="標楷體" panose="03000509000000000000" charset="-120"/>
              <a:ea typeface="標楷體" panose="03000509000000000000" charset="-120"/>
            </a:endParaRPr>
          </a:p>
          <a:p>
            <a:pPr>
              <a:lnSpc>
                <a:spcPct val="150000"/>
              </a:lnSpc>
            </a:pPr>
            <a:r>
              <a:rPr lang="en-US" sz="1350"/>
              <a:t>31-37: model training</a:t>
            </a:r>
            <a:endParaRPr lang="en-US" sz="1350">
              <a:latin typeface="標楷體" panose="03000509000000000000" charset="-120"/>
              <a:ea typeface="標楷體" panose="03000509000000000000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248285" y="344805"/>
            <a:ext cx="1141730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200" b="1"/>
              <a:t>FC_</a:t>
            </a:r>
            <a:r>
              <a:rPr lang="en-US" altLang="zh-TW" sz="1200" b="1">
                <a:sym typeface="+mn-ea"/>
              </a:rPr>
              <a:t>mean_</a:t>
            </a:r>
            <a:r>
              <a:rPr lang="en-US" altLang="zh-TW" sz="1200" b="1"/>
              <a:t>AD8 </a:t>
            </a:r>
            <a:endParaRPr lang="en-US" altLang="zh-TW" sz="1200" b="1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2785" y="528955"/>
            <a:ext cx="4183380" cy="408495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435215" y="252730"/>
            <a:ext cx="1250950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FC_mean_MOCA</a:t>
            </a:r>
            <a:endParaRPr lang="en-US" altLang="zh-TW" sz="1200" b="1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621030"/>
            <a:ext cx="3827145" cy="2858770"/>
          </a:xfrm>
          <a:prstGeom prst="rect">
            <a:avLst/>
          </a:prstGeom>
        </p:spPr>
      </p:pic>
      <p:sp>
        <p:nvSpPr>
          <p:cNvPr id="9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altLang="zh-TW" sz="1600">
                <a:sym typeface="+mn-ea"/>
              </a:rPr>
              <a:t>R_pyboruta_dataset (result)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物件 3"/>
          <p:cNvGraphicFramePr/>
          <p:nvPr/>
        </p:nvGraphicFramePr>
        <p:xfrm>
          <a:off x="195263" y="3482340"/>
          <a:ext cx="5887403" cy="1451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461760" imgH="1592580" progId="Paint.Picture">
                  <p:embed/>
                </p:oleObj>
              </mc:Choice>
              <mc:Fallback>
                <p:oleObj name="" r:id="rId1" imgW="6461760" imgH="1592580" progId="Paint.Picture">
                  <p:embed/>
                  <p:pic>
                    <p:nvPicPr>
                      <p:cNvPr id="0" name="圖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263" y="3482340"/>
                        <a:ext cx="5887403" cy="1451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6250781" y="1294924"/>
            <a:ext cx="621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shap</a:t>
            </a:r>
            <a:endParaRPr lang="en-US" altLang="zh-TW"/>
          </a:p>
        </p:txBody>
      </p:sp>
      <p:sp>
        <p:nvSpPr>
          <p:cNvPr id="9" name="文字方塊 8"/>
          <p:cNvSpPr txBox="1"/>
          <p:nvPr/>
        </p:nvSpPr>
        <p:spPr>
          <a:xfrm>
            <a:off x="6250781" y="4069556"/>
            <a:ext cx="1257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shap values</a:t>
            </a:r>
            <a:endParaRPr lang="en-US" altLang="zh-TW"/>
          </a:p>
        </p:txBody>
      </p:sp>
      <p:graphicFrame>
        <p:nvGraphicFramePr>
          <p:cNvPr id="7" name="物件 6"/>
          <p:cNvGraphicFramePr/>
          <p:nvPr/>
        </p:nvGraphicFramePr>
        <p:xfrm>
          <a:off x="685800" y="281464"/>
          <a:ext cx="4084320" cy="2907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4442460" imgH="3162300" progId="Paint.Picture">
                  <p:embed/>
                </p:oleObj>
              </mc:Choice>
              <mc:Fallback>
                <p:oleObj name="" r:id="rId3" imgW="4442460" imgH="3162300" progId="Paint.Picture">
                  <p:embed/>
                  <p:pic>
                    <p:nvPicPr>
                      <p:cNvPr id="0" name="圖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81464"/>
                        <a:ext cx="4084320" cy="2907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物件 1"/>
          <p:cNvGraphicFramePr/>
          <p:nvPr/>
        </p:nvGraphicFramePr>
        <p:xfrm>
          <a:off x="302895" y="381953"/>
          <a:ext cx="4773930" cy="244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4145280" imgH="2125980" progId="Paint.Picture">
                  <p:embed/>
                </p:oleObj>
              </mc:Choice>
              <mc:Fallback>
                <p:oleObj name="" r:id="rId1" imgW="4145280" imgH="2125980" progId="Paint.Picture">
                  <p:embed/>
                  <p:pic>
                    <p:nvPicPr>
                      <p:cNvPr id="0" name="圖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381953"/>
                        <a:ext cx="4773930" cy="2448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02895" y="3173730"/>
            <a:ext cx="3569335" cy="710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zh-TW" sz="1350"/>
              <a:t>model metrics (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給怡凱 </a:t>
            </a:r>
            <a:r>
              <a:rPr lang="en-US" altLang="zh-TW" sz="1350"/>
              <a:t>shap values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的模型</a:t>
            </a:r>
            <a:r>
              <a:rPr lang="en-US" altLang="zh-TW" sz="1350"/>
              <a:t>)</a:t>
            </a:r>
            <a:endParaRPr lang="en-US" altLang="zh-TW" sz="1350"/>
          </a:p>
          <a:p>
            <a:pPr indent="0">
              <a:buClrTx/>
              <a:buFont typeface="Arial" panose="020B0604020202020204" pitchFamily="34" charset="0"/>
              <a:buNone/>
            </a:pP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pPr indent="0">
              <a:buClrTx/>
              <a:buFont typeface="Arial" panose="020B0604020202020204" pitchFamily="34" charset="0"/>
              <a:buNone/>
            </a:pPr>
            <a:r>
              <a:rPr lang="en-US" altLang="zh-TW" sz="1350"/>
              <a:t>FC_MOCA</a:t>
            </a:r>
            <a:endParaRPr lang="en-US" altLang="zh-TW" sz="135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1905" y="2207260"/>
            <a:ext cx="9137015" cy="1071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3200"/>
              <a:t>20230316</a:t>
            </a:r>
            <a:endParaRPr lang="en-US" altLang="zh-TW" sz="3200"/>
          </a:p>
          <a:p>
            <a:pPr algn="ctr"/>
            <a:r>
              <a:rPr lang="en-US" altLang="zh-TW" sz="3200"/>
              <a:t>update(ALFF/FC </a:t>
            </a:r>
            <a:r>
              <a:rPr lang="zh-TW" altLang="en-US" sz="3200"/>
              <a:t>合併</a:t>
            </a:r>
            <a:r>
              <a:rPr lang="en-US" altLang="zh-TW" sz="3200"/>
              <a:t>)</a:t>
            </a:r>
            <a:endParaRPr lang="en-US" altLang="zh-TW" sz="3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字方塊 14"/>
          <p:cNvSpPr txBox="1"/>
          <p:nvPr/>
        </p:nvSpPr>
        <p:spPr>
          <a:xfrm>
            <a:off x="276225" y="2446973"/>
            <a:ext cx="2873216" cy="13277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_AD8</a:t>
            </a:r>
            <a:r>
              <a:rPr lang="en-US" altLang="zh-TW" sz="1350">
                <a:ln>
                  <a:noFill/>
                </a:ln>
              </a:rPr>
              <a:t>_mean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var</a:t>
            </a:r>
            <a:endParaRPr lang="en-US" altLang="zh-TW" sz="1350">
              <a:ln>
                <a:noFill/>
              </a:ln>
              <a:sym typeface="+mn-ea"/>
            </a:endParaRPr>
          </a:p>
          <a:p>
            <a:pPr algn="l"/>
            <a:r>
              <a:rPr lang="en-US" altLang="zh-TW" sz="1350">
                <a:ln>
                  <a:noFill/>
                </a:ln>
                <a:sym typeface="+mn-ea"/>
              </a:rPr>
              <a:t>ALFF_AD8_</a:t>
            </a:r>
            <a:r>
              <a:rPr lang="en-US" sz="1350">
                <a:ln>
                  <a:noFill/>
                </a:ln>
                <a:sym typeface="+mn-ea"/>
              </a:rPr>
              <a:t>cv</a:t>
            </a:r>
            <a:endParaRPr lang="en-US" sz="1350">
              <a:ln>
                <a:noFill/>
              </a:ln>
              <a:latin typeface="標楷體" panose="03000509000000000000" charset="-120"/>
              <a:ea typeface="標楷體" panose="03000509000000000000" charset="-120"/>
              <a:sym typeface="+mn-ea"/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mean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var</a:t>
            </a:r>
            <a:endParaRPr lang="en-US" altLang="zh-TW" sz="1350">
              <a:ln>
                <a:noFill/>
              </a:ln>
              <a:sym typeface="+mn-ea"/>
            </a:endParaRPr>
          </a:p>
          <a:p>
            <a:pPr algn="l"/>
            <a:r>
              <a:rPr lang="en-US" altLang="zh-TW" sz="1350">
                <a:ln>
                  <a:noFill/>
                </a:ln>
                <a:sym typeface="+mn-ea"/>
              </a:rPr>
              <a:t>FC_AD8_</a:t>
            </a:r>
            <a:r>
              <a:rPr lang="en-US" sz="1350">
                <a:ln>
                  <a:noFill/>
                </a:ln>
                <a:sym typeface="+mn-ea"/>
              </a:rPr>
              <a:t>cv</a:t>
            </a:r>
            <a:endParaRPr lang="en-US" sz="1350">
              <a:ln>
                <a:noFill/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76225" y="258128"/>
            <a:ext cx="2873216" cy="9163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_AD8</a:t>
            </a:r>
            <a:r>
              <a:rPr lang="en-US" altLang="zh-TW" sz="1350">
                <a:ln>
                  <a:noFill/>
                </a:ln>
              </a:rPr>
              <a:t>_mean(300)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var</a:t>
            </a:r>
            <a:r>
              <a:rPr lang="en-US" altLang="zh-TW" sz="1350">
                <a:ln>
                  <a:noFill/>
                </a:ln>
                <a:sym typeface="+mn-ea"/>
              </a:rPr>
              <a:t>(300)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mean(44850)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var</a:t>
            </a:r>
            <a:r>
              <a:rPr lang="en-US" altLang="zh-TW" sz="1350">
                <a:ln>
                  <a:noFill/>
                </a:ln>
                <a:sym typeface="+mn-ea"/>
              </a:rPr>
              <a:t>(44850)</a:t>
            </a:r>
            <a:endParaRPr lang="en-US" altLang="zh-TW" sz="1350">
              <a:ln>
                <a:noFill/>
              </a:ln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76225" y="1268254"/>
            <a:ext cx="2873693" cy="9163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mean</a:t>
            </a:r>
            <a:r>
              <a:rPr lang="en-US" altLang="zh-TW" sz="1350">
                <a:ln>
                  <a:noFill/>
                </a:ln>
                <a:sym typeface="+mn-ea"/>
              </a:rPr>
              <a:t>(300)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var</a:t>
            </a:r>
            <a:r>
              <a:rPr lang="en-US" altLang="zh-TW" sz="1350">
                <a:ln>
                  <a:noFill/>
                </a:ln>
                <a:sym typeface="+mn-ea"/>
              </a:rPr>
              <a:t>(300)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mean(44850)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var(44850)</a:t>
            </a:r>
            <a:endParaRPr lang="en-US" altLang="zh-TW" sz="1350">
              <a:ln>
                <a:noFill/>
              </a:ln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206716" y="521970"/>
            <a:ext cx="636270" cy="4146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r>
              <a:rPr lang="en-US" altLang="zh-TW" sz="2100"/>
              <a:t>AD8</a:t>
            </a:r>
            <a:endParaRPr lang="en-US" altLang="zh-TW" sz="2100"/>
          </a:p>
        </p:txBody>
      </p:sp>
      <p:sp>
        <p:nvSpPr>
          <p:cNvPr id="10" name="文字方塊 9"/>
          <p:cNvSpPr txBox="1"/>
          <p:nvPr/>
        </p:nvSpPr>
        <p:spPr>
          <a:xfrm>
            <a:off x="4235768" y="1468755"/>
            <a:ext cx="883920" cy="4146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r>
              <a:rPr lang="en-US" altLang="zh-TW" sz="2100"/>
              <a:t>MOCA</a:t>
            </a:r>
            <a:endParaRPr lang="en-US" altLang="zh-TW" sz="210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3302318" y="717709"/>
            <a:ext cx="7510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3302318" y="1714976"/>
            <a:ext cx="7510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302318" y="350520"/>
            <a:ext cx="7956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R-boruta</a:t>
            </a:r>
            <a:endParaRPr lang="en-US" altLang="zh-TW" sz="1350"/>
          </a:p>
        </p:txBody>
      </p:sp>
      <p:sp>
        <p:nvSpPr>
          <p:cNvPr id="8" name="文字方塊 7"/>
          <p:cNvSpPr txBox="1"/>
          <p:nvPr/>
        </p:nvSpPr>
        <p:spPr>
          <a:xfrm>
            <a:off x="2119313" y="566738"/>
            <a:ext cx="10369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Total: 90300</a:t>
            </a:r>
            <a:endParaRPr lang="en-US" altLang="zh-TW" sz="1350"/>
          </a:p>
        </p:txBody>
      </p:sp>
      <p:sp>
        <p:nvSpPr>
          <p:cNvPr id="11" name="文字方塊 10"/>
          <p:cNvSpPr txBox="1"/>
          <p:nvPr/>
        </p:nvSpPr>
        <p:spPr>
          <a:xfrm>
            <a:off x="3302318" y="1268254"/>
            <a:ext cx="7956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R-boruta</a:t>
            </a:r>
            <a:endParaRPr lang="en-US" altLang="zh-TW" sz="1350"/>
          </a:p>
        </p:txBody>
      </p:sp>
      <p:sp>
        <p:nvSpPr>
          <p:cNvPr id="14" name="文字方塊 13"/>
          <p:cNvSpPr txBox="1"/>
          <p:nvPr/>
        </p:nvSpPr>
        <p:spPr>
          <a:xfrm>
            <a:off x="2119313" y="3144679"/>
            <a:ext cx="112395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Total: 135450</a:t>
            </a:r>
            <a:endParaRPr lang="en-US" altLang="zh-TW" sz="1350"/>
          </a:p>
        </p:txBody>
      </p:sp>
      <p:sp>
        <p:nvSpPr>
          <p:cNvPr id="16" name="文字方塊 15"/>
          <p:cNvSpPr txBox="1"/>
          <p:nvPr/>
        </p:nvSpPr>
        <p:spPr>
          <a:xfrm>
            <a:off x="276225" y="3799523"/>
            <a:ext cx="3136106" cy="13277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mean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var</a:t>
            </a:r>
            <a:endParaRPr lang="en-US" altLang="zh-TW" sz="1350">
              <a:ln>
                <a:noFill/>
              </a:ln>
              <a:sym typeface="+mn-ea"/>
            </a:endParaRPr>
          </a:p>
          <a:p>
            <a:pPr algn="l"/>
            <a:r>
              <a:rPr lang="en-US" altLang="zh-TW" sz="1350">
                <a:ln>
                  <a:noFill/>
                </a:ln>
                <a:sym typeface="+mn-ea"/>
              </a:rPr>
              <a:t>ALFF_MOCA_</a:t>
            </a:r>
            <a:r>
              <a:rPr lang="en-US" sz="1350">
                <a:ln>
                  <a:noFill/>
                </a:ln>
                <a:sym typeface="+mn-ea"/>
              </a:rPr>
              <a:t>cv</a:t>
            </a:r>
            <a:endParaRPr lang="en-US" sz="1350">
              <a:ln>
                <a:noFill/>
              </a:ln>
              <a:sym typeface="+mn-ea"/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mean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var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  <a:sym typeface="+mn-ea"/>
              </a:rPr>
              <a:t>FC_MOCA_</a:t>
            </a:r>
            <a:r>
              <a:rPr lang="en-US" sz="1350">
                <a:ln>
                  <a:noFill/>
                </a:ln>
                <a:sym typeface="+mn-ea"/>
              </a:rPr>
              <a:t>cv</a:t>
            </a:r>
            <a:endParaRPr lang="en-US" sz="1350">
              <a:ln>
                <a:noFill/>
              </a:ln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206716" y="2948940"/>
            <a:ext cx="636270" cy="4146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r>
              <a:rPr lang="en-US" altLang="zh-TW" sz="2100"/>
              <a:t>AD8</a:t>
            </a:r>
            <a:endParaRPr lang="en-US" altLang="zh-TW" sz="2100"/>
          </a:p>
        </p:txBody>
      </p:sp>
      <p:sp>
        <p:nvSpPr>
          <p:cNvPr id="18" name="文字方塊 17"/>
          <p:cNvSpPr txBox="1"/>
          <p:nvPr/>
        </p:nvSpPr>
        <p:spPr>
          <a:xfrm>
            <a:off x="4440079" y="4361974"/>
            <a:ext cx="883920" cy="4146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r>
              <a:rPr lang="en-US" altLang="zh-TW" sz="2100"/>
              <a:t>MOCA</a:t>
            </a:r>
            <a:endParaRPr lang="en-US" altLang="zh-TW" sz="210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3302318" y="3144679"/>
            <a:ext cx="7510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3506629" y="4608195"/>
            <a:ext cx="7510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302318" y="2777490"/>
            <a:ext cx="7956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R-boruta</a:t>
            </a:r>
            <a:endParaRPr lang="en-US" altLang="zh-TW" sz="1350"/>
          </a:p>
        </p:txBody>
      </p:sp>
      <p:sp>
        <p:nvSpPr>
          <p:cNvPr id="23" name="文字方塊 22"/>
          <p:cNvSpPr txBox="1"/>
          <p:nvPr/>
        </p:nvSpPr>
        <p:spPr>
          <a:xfrm>
            <a:off x="3506629" y="4161473"/>
            <a:ext cx="7956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R-boruta</a:t>
            </a:r>
            <a:endParaRPr lang="en-US" altLang="zh-TW" sz="1350"/>
          </a:p>
        </p:txBody>
      </p:sp>
      <p:sp>
        <p:nvSpPr>
          <p:cNvPr id="25" name="矩形 24"/>
          <p:cNvSpPr/>
          <p:nvPr/>
        </p:nvSpPr>
        <p:spPr>
          <a:xfrm>
            <a:off x="38100" y="2290763"/>
            <a:ext cx="8927783" cy="56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26" name="文字方塊 25"/>
          <p:cNvSpPr txBox="1"/>
          <p:nvPr/>
        </p:nvSpPr>
        <p:spPr>
          <a:xfrm>
            <a:off x="2159318" y="1526381"/>
            <a:ext cx="10369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Total: 90300</a:t>
            </a:r>
            <a:endParaRPr lang="en-US" altLang="zh-TW" sz="1350"/>
          </a:p>
        </p:txBody>
      </p:sp>
      <p:sp>
        <p:nvSpPr>
          <p:cNvPr id="27" name="文字方塊 26"/>
          <p:cNvSpPr txBox="1"/>
          <p:nvPr/>
        </p:nvSpPr>
        <p:spPr>
          <a:xfrm>
            <a:off x="2291715" y="4437698"/>
            <a:ext cx="112395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Total: 135450</a:t>
            </a:r>
            <a:endParaRPr lang="en-US" altLang="zh-TW" sz="135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16255"/>
            <a:ext cx="8567738" cy="26231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6210" y="2866073"/>
            <a:ext cx="1212056" cy="30146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1913573" y="2863215"/>
            <a:ext cx="26612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350"/>
              <a:t>ALFF(mean &amp; var) + </a:t>
            </a:r>
            <a:r>
              <a:rPr lang="en-US" altLang="zh-TW" sz="1350">
                <a:sym typeface="+mn-ea"/>
              </a:rPr>
              <a:t>FC(mean &amp; var)</a:t>
            </a:r>
            <a:endParaRPr lang="en-US" altLang="zh-TW" sz="135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99" y="551021"/>
            <a:ext cx="4361021" cy="3229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42399" y="56674"/>
            <a:ext cx="7010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AD8</a:t>
            </a:r>
            <a:endParaRPr lang="en-US" altLang="zh-TW" sz="240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536" y="243364"/>
            <a:ext cx="3787616" cy="25674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536" y="3162300"/>
            <a:ext cx="3946208" cy="138779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97719" y="3885724"/>
            <a:ext cx="26612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350"/>
              <a:t>ALFF(mean &amp; var) + </a:t>
            </a:r>
            <a:r>
              <a:rPr lang="en-US" altLang="zh-TW" sz="1350">
                <a:sym typeface="+mn-ea"/>
              </a:rPr>
              <a:t>FC(mean &amp; var)</a:t>
            </a:r>
            <a:endParaRPr lang="en-US" altLang="zh-TW" sz="1350"/>
          </a:p>
        </p:txBody>
      </p:sp>
      <p:sp>
        <p:nvSpPr>
          <p:cNvPr id="8" name="文字方塊 7"/>
          <p:cNvSpPr txBox="1"/>
          <p:nvPr/>
        </p:nvSpPr>
        <p:spPr>
          <a:xfrm>
            <a:off x="5052536" y="2810828"/>
            <a:ext cx="126047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FC(mean &amp; var)</a:t>
            </a:r>
            <a:endParaRPr lang="zh-TW" altLang="en-US" sz="1350"/>
          </a:p>
        </p:txBody>
      </p:sp>
      <p:sp>
        <p:nvSpPr>
          <p:cNvPr id="9" name="文字方塊 8"/>
          <p:cNvSpPr txBox="1"/>
          <p:nvPr/>
        </p:nvSpPr>
        <p:spPr>
          <a:xfrm>
            <a:off x="5052536" y="4607719"/>
            <a:ext cx="145986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ALFF(mean &amp; var) </a:t>
            </a:r>
            <a:endParaRPr lang="zh-TW" altLang="en-US" sz="1350"/>
          </a:p>
        </p:txBody>
      </p:sp>
      <p:sp>
        <p:nvSpPr>
          <p:cNvPr id="10" name="矩形 9"/>
          <p:cNvSpPr/>
          <p:nvPr/>
        </p:nvSpPr>
        <p:spPr>
          <a:xfrm>
            <a:off x="354806" y="1339691"/>
            <a:ext cx="1070610" cy="1476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5233988" y="551021"/>
            <a:ext cx="782479" cy="1476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5233988" y="698659"/>
            <a:ext cx="782479" cy="1290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3" name="矩形 12"/>
          <p:cNvSpPr/>
          <p:nvPr/>
        </p:nvSpPr>
        <p:spPr>
          <a:xfrm>
            <a:off x="354806" y="698659"/>
            <a:ext cx="1070610" cy="17287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5233988" y="1832610"/>
            <a:ext cx="782479" cy="1290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354806" y="2569845"/>
            <a:ext cx="1070610" cy="1476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734854"/>
            <a:ext cx="4816316" cy="173021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20028" y="84773"/>
            <a:ext cx="1000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/>
              <a:t>MOCA</a:t>
            </a:r>
            <a:endParaRPr lang="en-US" altLang="zh-TW" sz="240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81" y="1957547"/>
            <a:ext cx="4194175" cy="10248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49" y="3178016"/>
            <a:ext cx="4454366" cy="184880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55345" y="2513171"/>
            <a:ext cx="26612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350"/>
              <a:t>ALFF(mean &amp; var) + </a:t>
            </a:r>
            <a:r>
              <a:rPr lang="en-US" altLang="zh-TW" sz="1350">
                <a:sym typeface="+mn-ea"/>
              </a:rPr>
              <a:t>FC(mean &amp; var)</a:t>
            </a:r>
            <a:endParaRPr lang="en-US" altLang="zh-TW" sz="1350"/>
          </a:p>
        </p:txBody>
      </p:sp>
      <p:sp>
        <p:nvSpPr>
          <p:cNvPr id="4" name="文字方塊 3"/>
          <p:cNvSpPr txBox="1"/>
          <p:nvPr/>
        </p:nvSpPr>
        <p:spPr>
          <a:xfrm>
            <a:off x="3442811" y="4750594"/>
            <a:ext cx="126047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FC(mean &amp; var)</a:t>
            </a:r>
            <a:endParaRPr lang="zh-TW" altLang="en-US" sz="1350"/>
          </a:p>
        </p:txBody>
      </p:sp>
      <p:sp>
        <p:nvSpPr>
          <p:cNvPr id="9" name="文字方塊 8"/>
          <p:cNvSpPr txBox="1"/>
          <p:nvPr/>
        </p:nvSpPr>
        <p:spPr>
          <a:xfrm>
            <a:off x="4917281" y="1681163"/>
            <a:ext cx="145986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ALFF(mean &amp; var) </a:t>
            </a:r>
            <a:endParaRPr lang="zh-TW" altLang="en-US" sz="135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63" y="232886"/>
            <a:ext cx="7201376" cy="25488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8595" y="2538889"/>
            <a:ext cx="1237298" cy="30146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1778794" y="2538889"/>
            <a:ext cx="26612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350"/>
              <a:t>ALFF(mean &amp; var) + </a:t>
            </a:r>
            <a:r>
              <a:rPr lang="en-US" altLang="zh-TW" sz="1350">
                <a:sym typeface="+mn-ea"/>
              </a:rPr>
              <a:t>FC(mean &amp; var)</a:t>
            </a:r>
            <a:endParaRPr lang="en-US" altLang="zh-TW" sz="135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99" y="571500"/>
            <a:ext cx="4372451" cy="289798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42399" y="56674"/>
            <a:ext cx="7010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AD8</a:t>
            </a:r>
            <a:endParaRPr lang="en-US" altLang="zh-TW" sz="240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536" y="243364"/>
            <a:ext cx="3787616" cy="25674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536" y="3162300"/>
            <a:ext cx="3946208" cy="138779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52536" y="2810828"/>
            <a:ext cx="126047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FC(mean &amp; var)</a:t>
            </a:r>
            <a:endParaRPr lang="zh-TW" altLang="en-US" sz="1350"/>
          </a:p>
        </p:txBody>
      </p:sp>
      <p:sp>
        <p:nvSpPr>
          <p:cNvPr id="9" name="文字方塊 8"/>
          <p:cNvSpPr txBox="1"/>
          <p:nvPr/>
        </p:nvSpPr>
        <p:spPr>
          <a:xfrm>
            <a:off x="5052536" y="4607719"/>
            <a:ext cx="145986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ALFF(mean &amp; var) </a:t>
            </a:r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1021556" y="3552349"/>
            <a:ext cx="26612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350"/>
              <a:t>ALFF(mean &amp; var) + </a:t>
            </a:r>
            <a:r>
              <a:rPr lang="en-US" altLang="zh-TW" sz="1350">
                <a:sym typeface="+mn-ea"/>
              </a:rPr>
              <a:t>FC(mean &amp; var)</a:t>
            </a:r>
            <a:endParaRPr lang="en-US" altLang="zh-TW" sz="135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81" y="631984"/>
            <a:ext cx="4949666" cy="153162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20028" y="84773"/>
            <a:ext cx="1000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/>
              <a:t>MOCA</a:t>
            </a:r>
            <a:endParaRPr lang="en-US" altLang="zh-TW" sz="240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60" y="2110899"/>
            <a:ext cx="4194175" cy="10248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49" y="3178016"/>
            <a:ext cx="4454366" cy="184880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442811" y="4750594"/>
            <a:ext cx="126047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FC(mean &amp; var)</a:t>
            </a:r>
            <a:endParaRPr lang="zh-TW" altLang="en-US" sz="1350"/>
          </a:p>
        </p:txBody>
      </p:sp>
      <p:sp>
        <p:nvSpPr>
          <p:cNvPr id="9" name="文字方塊 8"/>
          <p:cNvSpPr txBox="1"/>
          <p:nvPr/>
        </p:nvSpPr>
        <p:spPr>
          <a:xfrm>
            <a:off x="5090160" y="1738789"/>
            <a:ext cx="145986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ALFF(mean &amp; var) </a:t>
            </a:r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893445" y="2371725"/>
            <a:ext cx="2051050" cy="5048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 altLang="zh-TW" sz="1350"/>
              <a:t>ALFF(mean &amp; var &amp;cv) </a:t>
            </a:r>
            <a:endParaRPr lang="en-US" altLang="zh-TW" sz="1350"/>
          </a:p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 altLang="zh-TW" sz="1350">
                <a:sym typeface="+mn-ea"/>
              </a:rPr>
              <a:t>FC(mean &amp; var &amp;cv)</a:t>
            </a:r>
            <a:endParaRPr lang="en-US" altLang="zh-TW" sz="13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144145" y="375920"/>
            <a:ext cx="948690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FC_var_AD8</a:t>
            </a:r>
            <a:endParaRPr lang="en-US" altLang="zh-TW" sz="1200" b="1"/>
          </a:p>
        </p:txBody>
      </p:sp>
      <p:sp>
        <p:nvSpPr>
          <p:cNvPr id="4" name="文字方塊 3"/>
          <p:cNvSpPr txBox="1"/>
          <p:nvPr/>
        </p:nvSpPr>
        <p:spPr>
          <a:xfrm>
            <a:off x="7904480" y="292735"/>
            <a:ext cx="1092200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FC_var_MOCA</a:t>
            </a:r>
            <a:endParaRPr lang="en-US" altLang="zh-TW" sz="1200" b="1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9310" y="652145"/>
            <a:ext cx="4357370" cy="3303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" y="690880"/>
            <a:ext cx="4356735" cy="3304540"/>
          </a:xfrm>
          <a:prstGeom prst="rect">
            <a:avLst/>
          </a:prstGeom>
        </p:spPr>
      </p:pic>
      <p:sp>
        <p:nvSpPr>
          <p:cNvPr id="9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altLang="zh-TW" sz="1600">
                <a:sym typeface="+mn-ea"/>
              </a:rPr>
              <a:t>R_pyboruta_dataset (result)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1905" y="2207260"/>
            <a:ext cx="9137015" cy="1071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3200"/>
              <a:t>20230322</a:t>
            </a:r>
            <a:endParaRPr lang="en-US" altLang="zh-TW" sz="3200"/>
          </a:p>
          <a:p>
            <a:pPr algn="ctr"/>
            <a:r>
              <a:rPr lang="en-US" altLang="zh-TW" sz="3200"/>
              <a:t>update(ALFF/FC </a:t>
            </a:r>
            <a:r>
              <a:rPr lang="zh-TW" altLang="en-US" sz="3200"/>
              <a:t>分開</a:t>
            </a:r>
            <a:r>
              <a:rPr lang="en-US" altLang="zh-TW" sz="3200"/>
              <a:t>)</a:t>
            </a:r>
            <a:endParaRPr lang="en-US" altLang="zh-TW" sz="3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70961"/>
            <a:ext cx="4989671" cy="292655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60156" y="70961"/>
            <a:ext cx="192341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ALFF_AD8(mean+var+cv)</a:t>
            </a:r>
            <a:endParaRPr lang="en-US" altLang="zh-TW" sz="135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43" y="3145631"/>
            <a:ext cx="5505926" cy="193643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75009" y="4805839"/>
            <a:ext cx="168846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ALFF_AD8(mean+var)</a:t>
            </a:r>
            <a:endParaRPr lang="en-US" altLang="zh-TW" sz="1350"/>
          </a:p>
        </p:txBody>
      </p:sp>
      <p:sp>
        <p:nvSpPr>
          <p:cNvPr id="8" name="矩形 7"/>
          <p:cNvSpPr/>
          <p:nvPr/>
        </p:nvSpPr>
        <p:spPr>
          <a:xfrm>
            <a:off x="265271" y="391478"/>
            <a:ext cx="1718786" cy="14049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0" name="矩形 9"/>
          <p:cNvSpPr/>
          <p:nvPr/>
        </p:nvSpPr>
        <p:spPr>
          <a:xfrm>
            <a:off x="3805238" y="3526631"/>
            <a:ext cx="1808321" cy="33194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265271" y="1604963"/>
            <a:ext cx="1718786" cy="1466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3" name="矩形 12"/>
          <p:cNvSpPr/>
          <p:nvPr/>
        </p:nvSpPr>
        <p:spPr>
          <a:xfrm>
            <a:off x="265271" y="1162050"/>
            <a:ext cx="1718786" cy="14049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3805238" y="4043839"/>
            <a:ext cx="1808321" cy="15287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3805238" y="4196715"/>
            <a:ext cx="1808321" cy="1719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3805238" y="4735354"/>
            <a:ext cx="1808321" cy="15287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265271" y="845820"/>
            <a:ext cx="1718786" cy="14049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graphicFrame>
        <p:nvGraphicFramePr>
          <p:cNvPr id="18" name="圓桌 17"/>
          <p:cNvGraphicFramePr/>
          <p:nvPr/>
        </p:nvGraphicFramePr>
        <p:xfrm>
          <a:off x="5148739" y="459581"/>
          <a:ext cx="3149600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00"/>
                <a:gridCol w="1574800"/>
              </a:tblGrid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Total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cv</a:t>
                      </a:r>
                      <a:endParaRPr lang="en-US" altLang="zh-TW" sz="18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18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8</a:t>
                      </a:r>
                      <a:endParaRPr lang="en-US" altLang="zh-TW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05238" y="3336131"/>
            <a:ext cx="1808321" cy="1905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5" name="矩形 4"/>
          <p:cNvSpPr/>
          <p:nvPr/>
        </p:nvSpPr>
        <p:spPr>
          <a:xfrm>
            <a:off x="265271" y="1463993"/>
            <a:ext cx="1718786" cy="14049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73831"/>
            <a:ext cx="5374958" cy="183927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474018" y="173831"/>
            <a:ext cx="208280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ALFF_MOCA(mean+var+cv)</a:t>
            </a:r>
            <a:endParaRPr lang="en-US" altLang="zh-TW" sz="135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30" y="2693670"/>
            <a:ext cx="4849178" cy="118491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278630" y="3878580"/>
            <a:ext cx="184785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ALFF_MOCA(mean+var)</a:t>
            </a:r>
            <a:endParaRPr lang="en-US" altLang="zh-TW" sz="1350"/>
          </a:p>
        </p:txBody>
      </p:sp>
      <p:graphicFrame>
        <p:nvGraphicFramePr>
          <p:cNvPr id="9" name="圓桌 8"/>
          <p:cNvGraphicFramePr/>
          <p:nvPr/>
        </p:nvGraphicFramePr>
        <p:xfrm>
          <a:off x="5572125" y="555784"/>
          <a:ext cx="3149600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00"/>
                <a:gridCol w="1574800"/>
              </a:tblGrid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Total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cv</a:t>
                      </a:r>
                      <a:endParaRPr lang="en-US" altLang="zh-TW" sz="18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10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4</a:t>
                      </a:r>
                      <a:endParaRPr lang="en-US" altLang="zh-TW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591" y="118586"/>
            <a:ext cx="4506754" cy="28608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665345" y="118586"/>
            <a:ext cx="176276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FC_AD8(mean+var+cv)</a:t>
            </a:r>
            <a:endParaRPr lang="en-US" altLang="zh-TW" sz="135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796" y="1968182"/>
            <a:ext cx="4676775" cy="316992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984183" y="4862036"/>
            <a:ext cx="152781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FC_AD8(mean+var)</a:t>
            </a:r>
            <a:endParaRPr lang="en-US" altLang="zh-TW" sz="1350"/>
          </a:p>
        </p:txBody>
      </p:sp>
      <p:sp>
        <p:nvSpPr>
          <p:cNvPr id="7" name="矩形 6"/>
          <p:cNvSpPr/>
          <p:nvPr/>
        </p:nvSpPr>
        <p:spPr>
          <a:xfrm>
            <a:off x="175260" y="794861"/>
            <a:ext cx="1122521" cy="17287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8" name="矩形 7"/>
          <p:cNvSpPr/>
          <p:nvPr/>
        </p:nvSpPr>
        <p:spPr>
          <a:xfrm>
            <a:off x="4465796" y="2525554"/>
            <a:ext cx="1185386" cy="17287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4465796" y="2698433"/>
            <a:ext cx="1185386" cy="17287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0" name="矩形 9"/>
          <p:cNvSpPr/>
          <p:nvPr/>
        </p:nvSpPr>
        <p:spPr>
          <a:xfrm>
            <a:off x="158591" y="1146810"/>
            <a:ext cx="1122521" cy="17287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graphicFrame>
        <p:nvGraphicFramePr>
          <p:cNvPr id="11" name="圓桌 10"/>
          <p:cNvGraphicFramePr/>
          <p:nvPr/>
        </p:nvGraphicFramePr>
        <p:xfrm>
          <a:off x="4751546" y="459581"/>
          <a:ext cx="3149600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00"/>
                <a:gridCol w="1574800"/>
              </a:tblGrid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Total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cv</a:t>
                      </a:r>
                      <a:endParaRPr lang="en-US" altLang="zh-TW" sz="18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16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4</a:t>
                      </a:r>
                      <a:endParaRPr lang="en-US" altLang="zh-TW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8" y="200501"/>
            <a:ext cx="4521041" cy="270224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610576" y="200501"/>
            <a:ext cx="192214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FC_MOCA(mean+var+cv)</a:t>
            </a:r>
            <a:endParaRPr lang="en-US" altLang="zh-TW" sz="135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993" y="3050222"/>
            <a:ext cx="4979670" cy="206692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489835" y="4841081"/>
            <a:ext cx="168719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FC_MOCA(mean+var)</a:t>
            </a:r>
            <a:endParaRPr lang="en-US" altLang="zh-TW" sz="1350"/>
          </a:p>
        </p:txBody>
      </p:sp>
      <p:graphicFrame>
        <p:nvGraphicFramePr>
          <p:cNvPr id="9" name="圓桌 8"/>
          <p:cNvGraphicFramePr/>
          <p:nvPr/>
        </p:nvGraphicFramePr>
        <p:xfrm>
          <a:off x="4738211" y="581501"/>
          <a:ext cx="3149600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00"/>
                <a:gridCol w="1574800"/>
              </a:tblGrid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Total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cv</a:t>
                      </a:r>
                      <a:endParaRPr lang="en-US" altLang="zh-TW" sz="18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15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3</a:t>
                      </a:r>
                      <a:endParaRPr lang="en-US" altLang="zh-TW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393383" y="3465671"/>
            <a:ext cx="1687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ALFF(mean+var)</a:t>
            </a:r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2710" y="3356610"/>
            <a:ext cx="5406866" cy="145208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8" y="695325"/>
            <a:ext cx="5444014" cy="144970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93383" y="1162050"/>
            <a:ext cx="2000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ALFF(mean+var+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</a:t>
            </a:r>
            <a:endParaRPr lang="en-US" altLang="zh-TW"/>
          </a:p>
        </p:txBody>
      </p:sp>
      <p:sp>
        <p:nvSpPr>
          <p:cNvPr id="4" name="TextShape 1"/>
          <p:cNvSpPr txBox="1"/>
          <p:nvPr/>
        </p:nvSpPr>
        <p:spPr>
          <a:xfrm>
            <a:off x="8096" y="-14764"/>
            <a:ext cx="2569845" cy="3462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Model </a:t>
            </a:r>
            <a:r>
              <a:rPr kumimoji="1" lang="en-US" altLang="zh-TW" sz="1600" dirty="0">
                <a:sym typeface="+mn-ea"/>
              </a:rPr>
              <a:t>performance</a:t>
            </a:r>
            <a:endParaRPr lang="en-US" sz="160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329089" y="3452336"/>
            <a:ext cx="1473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FC(mean+var)</a:t>
            </a:r>
            <a:endParaRPr lang="en-US" altLang="zh-TW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0833" y="3381851"/>
            <a:ext cx="5426869" cy="149637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01" y="796766"/>
            <a:ext cx="5491639" cy="142589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29089" y="1386364"/>
            <a:ext cx="1787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FC(mean+var+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</a:t>
            </a:r>
            <a:endParaRPr lang="en-US" altLang="zh-TW"/>
          </a:p>
        </p:txBody>
      </p:sp>
      <p:sp>
        <p:nvSpPr>
          <p:cNvPr id="4" name="TextShape 1"/>
          <p:cNvSpPr txBox="1"/>
          <p:nvPr/>
        </p:nvSpPr>
        <p:spPr>
          <a:xfrm>
            <a:off x="8096" y="-14764"/>
            <a:ext cx="2569845" cy="3462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Model </a:t>
            </a:r>
            <a:r>
              <a:rPr kumimoji="1" lang="en-US" altLang="zh-TW" sz="1600" dirty="0">
                <a:sym typeface="+mn-ea"/>
              </a:rPr>
              <a:t>performance</a:t>
            </a:r>
            <a:endParaRPr lang="en-US" sz="160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03" y="709613"/>
            <a:ext cx="3235166" cy="359521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31984" y="269081"/>
            <a:ext cx="2924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ALFF_ (mean + var + 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 _AD8</a:t>
            </a:r>
            <a:endParaRPr lang="en-US" altLang="zh-TW"/>
          </a:p>
        </p:txBody>
      </p:sp>
      <p:pic>
        <p:nvPicPr>
          <p:cNvPr id="4" name="圖片 3" descr="ALFF_AD8(XGB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506" y="805815"/>
            <a:ext cx="4776788" cy="329803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403056" y="269081"/>
            <a:ext cx="2559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ALFF_ (mean + var ) _AD8</a:t>
            </a:r>
            <a:endParaRPr lang="en-US" altLang="zh-TW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字方塊 2"/>
          <p:cNvSpPr txBox="1"/>
          <p:nvPr/>
        </p:nvSpPr>
        <p:spPr>
          <a:xfrm>
            <a:off x="638651" y="269081"/>
            <a:ext cx="3137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ALFF_ (mean + var + 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 _MOCA</a:t>
            </a:r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5403056" y="269081"/>
            <a:ext cx="2772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ALFF_ (mean + var ) _MOCA</a:t>
            </a:r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964" y="897731"/>
            <a:ext cx="3909060" cy="2786063"/>
          </a:xfrm>
          <a:prstGeom prst="rect">
            <a:avLst/>
          </a:prstGeom>
        </p:spPr>
      </p:pic>
      <p:pic>
        <p:nvPicPr>
          <p:cNvPr id="4" name="圖片 3" descr="ALFF_MOCA(XGB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70" y="1243965"/>
            <a:ext cx="4401026" cy="190071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字方塊 2"/>
          <p:cNvSpPr txBox="1"/>
          <p:nvPr/>
        </p:nvSpPr>
        <p:spPr>
          <a:xfrm>
            <a:off x="631984" y="269081"/>
            <a:ext cx="2711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FC_ (mean + var + 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 _AD8</a:t>
            </a:r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5403056" y="269081"/>
            <a:ext cx="2346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FC_ (mean + var ) _AD8</a:t>
            </a:r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486" y="876776"/>
            <a:ext cx="3730943" cy="3936206"/>
          </a:xfrm>
          <a:prstGeom prst="rect">
            <a:avLst/>
          </a:prstGeom>
        </p:spPr>
      </p:pic>
      <p:pic>
        <p:nvPicPr>
          <p:cNvPr id="4" name="圖片 3" descr="FC_AD8(XGB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466" y="614363"/>
            <a:ext cx="4033361" cy="40924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90" y="980634"/>
            <a:ext cx="7558738" cy="105304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94390" y="603512"/>
            <a:ext cx="3319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ALFF_mean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90" y="2365603"/>
            <a:ext cx="7667955" cy="10427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94390" y="2052727"/>
            <a:ext cx="3081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ALFF_var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4" y="3723878"/>
            <a:ext cx="7630321" cy="103238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30584" y="3408315"/>
            <a:ext cx="3834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ALFF_mean</a:t>
            </a:r>
            <a:r>
              <a:rPr lang="en-US" altLang="zh-TW" b="1" dirty="0">
                <a:solidFill>
                  <a:srgbClr val="FF0000"/>
                </a:solidFill>
              </a:rPr>
              <a:t> + var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6804248" y="843558"/>
            <a:ext cx="1692851" cy="4083918"/>
          </a:xfrm>
          <a:prstGeom prst="frame">
            <a:avLst>
              <a:gd name="adj1" fmla="val 3137"/>
            </a:avLst>
          </a:prstGeom>
          <a:solidFill>
            <a:schemeClr val="bg1">
              <a:lumMod val="8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91744" y="286779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Goal:</a:t>
            </a:r>
            <a:r>
              <a:rPr kumimoji="1" lang="zh-TW" altLang="en-US" dirty="0"/>
              <a:t> </a:t>
            </a:r>
            <a:r>
              <a:rPr kumimoji="1" lang="en-US" altLang="zh-TW" dirty="0"/>
              <a:t>MAPE</a:t>
            </a:r>
            <a:r>
              <a:rPr kumimoji="1" lang="zh-TW" altLang="en-US" dirty="0"/>
              <a:t> </a:t>
            </a:r>
            <a:r>
              <a:rPr kumimoji="1" lang="en-US" altLang="zh-TW" dirty="0"/>
              <a:t>&lt;</a:t>
            </a:r>
            <a:r>
              <a:rPr kumimoji="1" lang="zh-TW" altLang="en-US" dirty="0"/>
              <a:t> </a:t>
            </a:r>
            <a:r>
              <a:rPr kumimoji="1" lang="en-US" altLang="zh-TW" dirty="0"/>
              <a:t>10%</a:t>
            </a:r>
            <a:endParaRPr kumimoji="1" lang="zh-TW" altLang="en-US" dirty="0"/>
          </a:p>
        </p:txBody>
      </p:sp>
      <p:sp>
        <p:nvSpPr>
          <p:cNvPr id="11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kumimoji="1" lang="en-US" altLang="zh-TW" sz="1600" b="1" dirty="0">
                <a:sym typeface="+mn-ea"/>
              </a:rPr>
              <a:t>Model</a:t>
            </a:r>
            <a:r>
              <a:rPr kumimoji="1" lang="zh-TW" altLang="en-US" sz="1600" b="1" dirty="0">
                <a:sym typeface="+mn-ea"/>
              </a:rPr>
              <a:t> </a:t>
            </a:r>
            <a:r>
              <a:rPr kumimoji="1" lang="en-US" altLang="zh-TW" sz="1600" b="1" dirty="0">
                <a:sym typeface="+mn-ea"/>
              </a:rPr>
              <a:t>performance:</a:t>
            </a:r>
            <a:r>
              <a:rPr kumimoji="1" lang="zh-TW" altLang="en-US" sz="1600" b="1" dirty="0">
                <a:sym typeface="+mn-ea"/>
              </a:rPr>
              <a:t> </a:t>
            </a:r>
            <a:r>
              <a:rPr kumimoji="1" lang="en-US" altLang="zh-TW" sz="1600" b="1" dirty="0">
                <a:sym typeface="+mn-ea"/>
              </a:rPr>
              <a:t>ALFF</a:t>
            </a:r>
            <a:endParaRPr kumimoji="1" lang="zh-TW" altLang="en-US" sz="1600" b="1" dirty="0"/>
          </a:p>
          <a:p>
            <a:pPr algn="l"/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字方塊 2"/>
          <p:cNvSpPr txBox="1"/>
          <p:nvPr/>
        </p:nvSpPr>
        <p:spPr>
          <a:xfrm>
            <a:off x="631984" y="269081"/>
            <a:ext cx="2924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FC_ (mean + var + 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 _MOCA</a:t>
            </a:r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5403056" y="269081"/>
            <a:ext cx="2559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FC_ (mean + var ) _MOCA</a:t>
            </a:r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868" y="855345"/>
            <a:ext cx="3802380" cy="3726656"/>
          </a:xfrm>
          <a:prstGeom prst="rect">
            <a:avLst/>
          </a:prstGeom>
        </p:spPr>
      </p:pic>
      <p:pic>
        <p:nvPicPr>
          <p:cNvPr id="4" name="圖片 3" descr="FC_MOCA(XGB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03" y="855345"/>
            <a:ext cx="4728210" cy="332946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字方塊 2"/>
          <p:cNvSpPr txBox="1"/>
          <p:nvPr/>
        </p:nvSpPr>
        <p:spPr>
          <a:xfrm>
            <a:off x="1905" y="2207260"/>
            <a:ext cx="9137015" cy="1071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3200"/>
              <a:t>20230328</a:t>
            </a:r>
            <a:endParaRPr lang="en-US" altLang="zh-TW" sz="3200"/>
          </a:p>
          <a:p>
            <a:pPr algn="ctr"/>
            <a:r>
              <a:rPr lang="en-US" altLang="zh-TW" sz="3200"/>
              <a:t>update(FC values standardization)</a:t>
            </a:r>
            <a:endParaRPr lang="en-US" altLang="zh-TW" sz="3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物件 2"/>
          <p:cNvGraphicFramePr/>
          <p:nvPr/>
        </p:nvGraphicFramePr>
        <p:xfrm>
          <a:off x="591979" y="2585085"/>
          <a:ext cx="7960519" cy="390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905500" imgH="289560" progId="Paint.Picture">
                  <p:embed/>
                </p:oleObj>
              </mc:Choice>
              <mc:Fallback>
                <p:oleObj name="" r:id="rId1" imgW="5905500" imgH="289560" progId="Paint.Picture">
                  <p:embed/>
                  <p:pic>
                    <p:nvPicPr>
                      <p:cNvPr id="0" name="圖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1979" y="2585085"/>
                        <a:ext cx="7960519" cy="390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/>
          <p:nvPr/>
        </p:nvGraphicFramePr>
        <p:xfrm>
          <a:off x="311944" y="1449229"/>
          <a:ext cx="8691086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9197340" imgH="327660" progId="Paint.Picture">
                  <p:embed/>
                </p:oleObj>
              </mc:Choice>
              <mc:Fallback>
                <p:oleObj name="" r:id="rId3" imgW="9197340" imgH="327660" progId="Paint.Picture">
                  <p:embed/>
                  <p:pic>
                    <p:nvPicPr>
                      <p:cNvPr id="0" name="圖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944" y="1449229"/>
                        <a:ext cx="8691086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95024" y="999649"/>
            <a:ext cx="3908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新增</a:t>
            </a:r>
            <a:r>
              <a:rPr lang="zh-TW" altLang="en-US"/>
              <a:t> </a:t>
            </a:r>
            <a:r>
              <a:rPr lang="en-US" altLang="zh-TW"/>
              <a:t>activation </a:t>
            </a:r>
            <a:r>
              <a:rPr lang="zh-TW" altLang="en-US"/>
              <a:t>、</a:t>
            </a:r>
            <a:r>
              <a:rPr lang="en-US" altLang="zh-TW"/>
              <a:t>solver</a:t>
            </a:r>
            <a:r>
              <a:rPr lang="zh-TW" altLang="en-US"/>
              <a:t>、</a:t>
            </a:r>
            <a:r>
              <a:rPr lang="en-US" altLang="zh-TW"/>
              <a:t>learning_rate</a:t>
            </a:r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3183255" y="2190750"/>
            <a:ext cx="24688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選出來的參數結果沒變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graphicFrame>
        <p:nvGraphicFramePr>
          <p:cNvPr id="9" name="物件 8"/>
          <p:cNvGraphicFramePr/>
          <p:nvPr/>
        </p:nvGraphicFramePr>
        <p:xfrm>
          <a:off x="2116455" y="3441383"/>
          <a:ext cx="4556284" cy="162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4152900" imgH="1478280" progId="Paint.Picture">
                  <p:embed/>
                </p:oleObj>
              </mc:Choice>
              <mc:Fallback>
                <p:oleObj name="" r:id="rId5" imgW="4152900" imgH="1478280" progId="Paint.Picture">
                  <p:embed/>
                  <p:pic>
                    <p:nvPicPr>
                      <p:cNvPr id="0" name="圖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6455" y="3441383"/>
                        <a:ext cx="4556284" cy="1622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49054" y="19050"/>
            <a:ext cx="5187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SCD (MLPR mse </a:t>
            </a:r>
            <a:r>
              <a:rPr lang="zh-TW" altLang="en-US" sz="2400">
                <a:latin typeface="標楷體" panose="03000509000000000000" charset="-120"/>
                <a:ea typeface="標楷體" panose="03000509000000000000" charset="-120"/>
              </a:rPr>
              <a:t>異常</a:t>
            </a:r>
            <a:r>
              <a:rPr lang="en-US" altLang="zh-TW" sz="2400"/>
              <a:t>)_</a:t>
            </a:r>
            <a:r>
              <a:rPr lang="zh-TW" altLang="en-US" sz="2400">
                <a:latin typeface="標楷體" panose="03000509000000000000" charset="-120"/>
                <a:ea typeface="標楷體" panose="03000509000000000000" charset="-120"/>
              </a:rPr>
              <a:t>新增其他的參數</a:t>
            </a:r>
            <a:endParaRPr lang="zh-TW" altLang="en-US" sz="2400">
              <a:latin typeface="標楷體" panose="03000509000000000000" charset="-120"/>
              <a:ea typeface="標楷體" panose="03000509000000000000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446746" y="1872139"/>
            <a:ext cx="0" cy="2309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394835" y="3134201"/>
            <a:ext cx="0" cy="2309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389245" y="3648551"/>
            <a:ext cx="711994" cy="2247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746760"/>
            <a:ext cx="5183029" cy="18516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" y="3336131"/>
            <a:ext cx="5491639" cy="14258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511766" y="1501140"/>
            <a:ext cx="13258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標準化結果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511766" y="3877628"/>
            <a:ext cx="1783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沒有標準化結果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4771" y="121920"/>
            <a:ext cx="7081838" cy="826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TW" sz="2400"/>
              <a:t>SCD (MLPR mse </a:t>
            </a:r>
            <a:r>
              <a:rPr lang="zh-TW" altLang="en-US" sz="2400">
                <a:latin typeface="標楷體" panose="03000509000000000000" charset="-120"/>
                <a:ea typeface="標楷體" panose="03000509000000000000" charset="-120"/>
              </a:rPr>
              <a:t>異常</a:t>
            </a:r>
            <a:r>
              <a:rPr lang="en-US" altLang="zh-TW" sz="2400"/>
              <a:t>)_</a:t>
            </a:r>
            <a:r>
              <a:rPr lang="en-US" altLang="zh-TW" sz="2400">
                <a:sym typeface="+mn-ea"/>
              </a:rPr>
              <a:t>FC values </a:t>
            </a:r>
            <a:r>
              <a:rPr lang="zh-TW" altLang="en-US" sz="2400">
                <a:latin typeface="標楷體" panose="03000509000000000000" charset="-120"/>
                <a:ea typeface="標楷體" panose="03000509000000000000" charset="-120"/>
                <a:sym typeface="+mn-ea"/>
              </a:rPr>
              <a:t>標準化</a:t>
            </a:r>
            <a:endParaRPr lang="zh-TW" altLang="en-US" sz="2400">
              <a:latin typeface="標楷體" panose="03000509000000000000" charset="-120"/>
              <a:ea typeface="標楷體" panose="03000509000000000000" charset="-120"/>
            </a:endParaRPr>
          </a:p>
          <a:p>
            <a:endParaRPr lang="zh-TW" altLang="en-US" sz="2400">
              <a:latin typeface="標楷體" panose="03000509000000000000" charset="-120"/>
              <a:ea typeface="標楷體" panose="03000509000000000000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49078" y="993458"/>
            <a:ext cx="711994" cy="2247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7" name="矩形 6"/>
          <p:cNvSpPr/>
          <p:nvPr/>
        </p:nvSpPr>
        <p:spPr>
          <a:xfrm>
            <a:off x="4381500" y="3539014"/>
            <a:ext cx="711994" cy="2247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5488</Words>
  <Application>WPS Presentation</Application>
  <PresentationFormat>如螢幕大小 (16:9)</PresentationFormat>
  <Paragraphs>626</Paragraphs>
  <Slides>93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93</vt:i4>
      </vt:variant>
    </vt:vector>
  </HeadingPairs>
  <TitlesOfParts>
    <vt:vector size="115" baseType="lpstr">
      <vt:lpstr>Arial</vt:lpstr>
      <vt:lpstr>新細明體</vt:lpstr>
      <vt:lpstr>Wingdings</vt:lpstr>
      <vt:lpstr>Arial</vt:lpstr>
      <vt:lpstr>DejaVu Sans</vt:lpstr>
      <vt:lpstr>標楷體</vt:lpstr>
      <vt:lpstr>Calibri</vt:lpstr>
      <vt:lpstr>Microsoft YaHei</vt:lpstr>
      <vt:lpstr/>
      <vt:lpstr>Arial Unicode MS</vt:lpstr>
      <vt:lpstr>新細明體</vt:lpstr>
      <vt:lpstr>Segoe Print</vt:lpstr>
      <vt:lpstr>Office 佈景主題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Shen</dc:creator>
  <cp:lastModifiedBy>user</cp:lastModifiedBy>
  <cp:revision>143</cp:revision>
  <dcterms:created xsi:type="dcterms:W3CDTF">2022-10-27T12:19:00Z</dcterms:created>
  <dcterms:modified xsi:type="dcterms:W3CDTF">2023-03-29T02:26:36Z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